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316" r:id="rId10"/>
    <p:sldId id="306" r:id="rId11"/>
    <p:sldId id="307" r:id="rId12"/>
    <p:sldId id="318" r:id="rId13"/>
    <p:sldId id="319" r:id="rId14"/>
    <p:sldId id="266" r:id="rId15"/>
    <p:sldId id="267" r:id="rId16"/>
    <p:sldId id="269" r:id="rId17"/>
    <p:sldId id="270" r:id="rId18"/>
    <p:sldId id="271" r:id="rId19"/>
    <p:sldId id="272" r:id="rId20"/>
    <p:sldId id="279" r:id="rId21"/>
    <p:sldId id="274" r:id="rId22"/>
    <p:sldId id="275" r:id="rId23"/>
    <p:sldId id="276" r:id="rId24"/>
    <p:sldId id="277" r:id="rId25"/>
    <p:sldId id="309" r:id="rId26"/>
    <p:sldId id="315" r:id="rId27"/>
    <p:sldId id="273" r:id="rId28"/>
    <p:sldId id="308" r:id="rId29"/>
    <p:sldId id="310" r:id="rId30"/>
    <p:sldId id="311" r:id="rId31"/>
    <p:sldId id="312" r:id="rId32"/>
    <p:sldId id="313" r:id="rId33"/>
    <p:sldId id="314" r:id="rId34"/>
    <p:sldId id="280" r:id="rId35"/>
    <p:sldId id="281" r:id="rId36"/>
    <p:sldId id="282" r:id="rId37"/>
    <p:sldId id="283" r:id="rId38"/>
    <p:sldId id="284" r:id="rId39"/>
    <p:sldId id="300" r:id="rId40"/>
    <p:sldId id="286" r:id="rId41"/>
    <p:sldId id="287" r:id="rId42"/>
    <p:sldId id="288" r:id="rId43"/>
    <p:sldId id="289" r:id="rId44"/>
    <p:sldId id="292" r:id="rId45"/>
    <p:sldId id="293" r:id="rId46"/>
    <p:sldId id="294" r:id="rId47"/>
    <p:sldId id="295" r:id="rId48"/>
    <p:sldId id="296" r:id="rId49"/>
    <p:sldId id="297" r:id="rId50"/>
    <p:sldId id="298" r:id="rId51"/>
    <p:sldId id="299" r:id="rId52"/>
    <p:sldId id="301" r:id="rId53"/>
    <p:sldId id="302" r:id="rId54"/>
    <p:sldId id="303" r:id="rId55"/>
    <p:sldId id="304" r:id="rId56"/>
    <p:sldId id="305" r:id="rId57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3805C1-6DF4-4503-838A-7C4CA8BBB5DB}" type="datetimeFigureOut">
              <a:rPr lang="el-GR" smtClean="0"/>
              <a:t>17/4/2016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711D54-D7AA-48FB-94F4-87A8E0BEA96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94058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Random permutation of candidate alphabet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9682-DCAF-4B03-BC7A-266D9EE57203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481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8185A-DDD0-46BD-8A8E-81D15235D73B}" type="datetimeFigureOut">
              <a:rPr lang="el-GR" smtClean="0"/>
              <a:t>17/4/2016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18FB-6085-42D9-B60B-5420EAF1255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13503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8185A-DDD0-46BD-8A8E-81D15235D73B}" type="datetimeFigureOut">
              <a:rPr lang="el-GR" smtClean="0"/>
              <a:t>17/4/2016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18FB-6085-42D9-B60B-5420EAF1255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34040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8185A-DDD0-46BD-8A8E-81D15235D73B}" type="datetimeFigureOut">
              <a:rPr lang="el-GR" smtClean="0"/>
              <a:t>17/4/2016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18FB-6085-42D9-B60B-5420EAF1255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906475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8" y="0"/>
            <a:ext cx="1218896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11417" y="6245226"/>
            <a:ext cx="1270768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406400" y="1524000"/>
            <a:ext cx="11480800" cy="4419600"/>
          </a:xfrm>
          <a:prstGeom prst="rect">
            <a:avLst/>
          </a:prstGeom>
          <a:solidFill>
            <a:srgbClr val="FFFFFF"/>
          </a:solidFill>
        </p:spPr>
        <p:txBody>
          <a:bodyPr/>
          <a:lstStyle>
            <a:lvl1pPr marL="609585" indent="-609585" algn="l">
              <a:buFont typeface="Arial"/>
              <a:buChar char="•"/>
              <a:defRPr>
                <a:solidFill>
                  <a:srgbClr val="000000"/>
                </a:solidFill>
              </a:defRPr>
            </a:lvl1pPr>
            <a:lvl2pPr marL="1219170" indent="-609585" algn="l">
              <a:buFont typeface="Lucida Grande"/>
              <a:buChar char="—"/>
              <a:defRPr>
                <a:solidFill>
                  <a:srgbClr val="000000"/>
                </a:solidFill>
              </a:defRPr>
            </a:lvl2pPr>
            <a:lvl3pPr marL="1676358" indent="-457189" algn="l">
              <a:buFont typeface="Arial"/>
              <a:buChar char="•"/>
              <a:defRPr>
                <a:solidFill>
                  <a:srgbClr val="000000"/>
                </a:solidFill>
              </a:defRPr>
            </a:lvl3pPr>
            <a:lvl4pPr marL="2285943" indent="-457189" algn="l">
              <a:buFont typeface="Lucida Grande"/>
              <a:buChar char="—"/>
              <a:defRPr>
                <a:solidFill>
                  <a:srgbClr val="000000"/>
                </a:solidFill>
              </a:defRPr>
            </a:lvl4pPr>
            <a:lvl5pPr marL="2895528" indent="-457189" algn="l">
              <a:buFont typeface="Lucida Grande"/>
              <a:buChar char="»"/>
              <a:defRPr>
                <a:solidFill>
                  <a:srgbClr val="000000"/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085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8185A-DDD0-46BD-8A8E-81D15235D73B}" type="datetimeFigureOut">
              <a:rPr lang="el-GR" smtClean="0"/>
              <a:t>17/4/2016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18FB-6085-42D9-B60B-5420EAF1255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66031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8185A-DDD0-46BD-8A8E-81D15235D73B}" type="datetimeFigureOut">
              <a:rPr lang="el-GR" smtClean="0"/>
              <a:t>17/4/2016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18FB-6085-42D9-B60B-5420EAF1255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28788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8185A-DDD0-46BD-8A8E-81D15235D73B}" type="datetimeFigureOut">
              <a:rPr lang="el-GR" smtClean="0"/>
              <a:t>17/4/2016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18FB-6085-42D9-B60B-5420EAF1255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86450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8185A-DDD0-46BD-8A8E-81D15235D73B}" type="datetimeFigureOut">
              <a:rPr lang="el-GR" smtClean="0"/>
              <a:t>17/4/2016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18FB-6085-42D9-B60B-5420EAF1255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01031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8185A-DDD0-46BD-8A8E-81D15235D73B}" type="datetimeFigureOut">
              <a:rPr lang="el-GR" smtClean="0"/>
              <a:t>17/4/2016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18FB-6085-42D9-B60B-5420EAF1255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75804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8185A-DDD0-46BD-8A8E-81D15235D73B}" type="datetimeFigureOut">
              <a:rPr lang="el-GR" smtClean="0"/>
              <a:t>17/4/2016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18FB-6085-42D9-B60B-5420EAF1255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91711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8185A-DDD0-46BD-8A8E-81D15235D73B}" type="datetimeFigureOut">
              <a:rPr lang="el-GR" smtClean="0"/>
              <a:t>17/4/2016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18FB-6085-42D9-B60B-5420EAF1255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02229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8185A-DDD0-46BD-8A8E-81D15235D73B}" type="datetimeFigureOut">
              <a:rPr lang="el-GR" smtClean="0"/>
              <a:t>17/4/2016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18FB-6085-42D9-B60B-5420EAF1255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68951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8185A-DDD0-46BD-8A8E-81D15235D73B}" type="datetimeFigureOut">
              <a:rPr lang="el-GR" smtClean="0"/>
              <a:t>17/4/2016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518FB-6085-42D9-B60B-5420EAF1255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7922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ruptureit.com/" TargetMode="External"/><Relationship Id="rId2" Type="http://schemas.openxmlformats.org/officeDocument/2006/relationships/hyperlink" Target="https://github.com/dionyziz/rupture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53952"/>
            <a:ext cx="9144000" cy="895907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Rupture</a:t>
            </a:r>
            <a:endParaRPr lang="el-GR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575531"/>
            <a:ext cx="9144000" cy="16557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 framework to break HTTPS</a:t>
            </a:r>
            <a:endParaRPr lang="el-GR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757" y="2060490"/>
            <a:ext cx="5766486" cy="3243648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524000" y="5122648"/>
            <a:ext cx="9144000" cy="7259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Dimitris </a:t>
            </a:r>
            <a:r>
              <a:rPr lang="en-US" dirty="0" err="1" smtClean="0"/>
              <a:t>Karakostas</a:t>
            </a:r>
            <a:endParaRPr lang="el-GR" dirty="0"/>
          </a:p>
        </p:txBody>
      </p:sp>
      <p:pic>
        <p:nvPicPr>
          <p:cNvPr id="1026" name="Picture 2" descr="http://fosscomm.cs.unipi.gr/wp-content/uploads/2016/02/avatar_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4926" y="5667117"/>
            <a:ext cx="1096577" cy="1096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907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lh6.googleusercontent.com/abdBbKKnNyB7V9rz0Ge_KmTD0NJerGykqY6RvViKhjv9-eVgZOKv7Fuv1egiMBiXqJ6oHPI19iLPj8pT07K9y7Jkz91kzUzLUnLB5ls12x4O7u4fg9hP5RafA0ty6hgdbaRr1yZU71Q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566" y="2149559"/>
            <a:ext cx="9773815" cy="2480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lh3.googleusercontent.com/9dTQOBQiHFmELhAGuLgdvF2yFHWKHdWCqbEefrblN_EAGPSRnxjpGDs1tbamyzh-4rC_MEEm-SM-d8O3gO7zX_P8KwhvJOXNLlRR5M6kD59C1fnS9Ql-uoVK-h18uNsoYFzXuPH31U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610" y="1692361"/>
            <a:ext cx="9781913" cy="40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756821" y="95045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Ubuntu"/>
              </a:rPr>
              <a:t>Noise</a:t>
            </a:r>
            <a:endParaRPr lang="el-GR" sz="3200" b="1" dirty="0">
              <a:solidFill>
                <a:srgbClr val="00B050"/>
              </a:solidFill>
              <a:latin typeface="Ubuntu"/>
            </a:endParaRPr>
          </a:p>
        </p:txBody>
      </p:sp>
      <p:sp>
        <p:nvSpPr>
          <p:cNvPr id="8" name="Oval 7"/>
          <p:cNvSpPr/>
          <p:nvPr/>
        </p:nvSpPr>
        <p:spPr>
          <a:xfrm>
            <a:off x="8361405" y="1622668"/>
            <a:ext cx="1919417" cy="62126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Oval 8"/>
          <p:cNvSpPr/>
          <p:nvPr/>
        </p:nvSpPr>
        <p:spPr>
          <a:xfrm>
            <a:off x="6605201" y="2979600"/>
            <a:ext cx="2715912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TextBox 11"/>
          <p:cNvSpPr txBox="1"/>
          <p:nvPr/>
        </p:nvSpPr>
        <p:spPr>
          <a:xfrm>
            <a:off x="9259330" y="3378229"/>
            <a:ext cx="26404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Ubuntu"/>
              </a:rPr>
              <a:t>Reflection</a:t>
            </a:r>
            <a:endParaRPr lang="el-GR" sz="3200" b="1" dirty="0">
              <a:solidFill>
                <a:srgbClr val="FF0000"/>
              </a:solidFill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80314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lh6.googleusercontent.com/abdBbKKnNyB7V9rz0Ge_KmTD0NJerGykqY6RvViKhjv9-eVgZOKv7Fuv1egiMBiXqJ6oHPI19iLPj8pT07K9y7Jkz91kzUzLUnLB5ls12x4O7u4fg9hP5RafA0ty6hgdbaRr1yZU71Q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566" y="2149559"/>
            <a:ext cx="9773815" cy="2480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lh3.googleusercontent.com/9dTQOBQiHFmELhAGuLgdvF2yFHWKHdWCqbEefrblN_EAGPSRnxjpGDs1tbamyzh-4rC_MEEm-SM-d8O3gO7zX_P8KwhvJOXNLlRR5M6kD59C1fnS9Ql-uoVK-h18uNsoYFzXuPH31U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610" y="1692361"/>
            <a:ext cx="9781913" cy="40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756821" y="95045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Ubuntu"/>
              </a:rPr>
              <a:t>Noise</a:t>
            </a:r>
            <a:endParaRPr lang="el-GR" sz="3200" b="1" dirty="0">
              <a:solidFill>
                <a:srgbClr val="00B050"/>
              </a:solidFill>
              <a:latin typeface="Ubuntu"/>
            </a:endParaRPr>
          </a:p>
        </p:txBody>
      </p:sp>
      <p:sp>
        <p:nvSpPr>
          <p:cNvPr id="8" name="Oval 7"/>
          <p:cNvSpPr/>
          <p:nvPr/>
        </p:nvSpPr>
        <p:spPr>
          <a:xfrm>
            <a:off x="8361405" y="1622668"/>
            <a:ext cx="1919417" cy="62126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Oval 8"/>
          <p:cNvSpPr/>
          <p:nvPr/>
        </p:nvSpPr>
        <p:spPr>
          <a:xfrm>
            <a:off x="6605201" y="2979600"/>
            <a:ext cx="2715912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Oval 9"/>
          <p:cNvSpPr/>
          <p:nvPr/>
        </p:nvSpPr>
        <p:spPr>
          <a:xfrm>
            <a:off x="2957439" y="3527705"/>
            <a:ext cx="5692291" cy="6096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TextBox 10"/>
          <p:cNvSpPr txBox="1"/>
          <p:nvPr/>
        </p:nvSpPr>
        <p:spPr>
          <a:xfrm>
            <a:off x="3477912" y="4629664"/>
            <a:ext cx="2019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C000"/>
                </a:solidFill>
                <a:latin typeface="Ubuntu"/>
              </a:rPr>
              <a:t>Secret</a:t>
            </a:r>
            <a:endParaRPr lang="el-GR" sz="3200" b="1" dirty="0">
              <a:solidFill>
                <a:srgbClr val="FFC000"/>
              </a:solidFill>
              <a:latin typeface="Ubuntu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259330" y="3378229"/>
            <a:ext cx="26404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Ubuntu"/>
              </a:rPr>
              <a:t>Reflection</a:t>
            </a:r>
            <a:endParaRPr lang="el-GR" sz="3200" b="1" dirty="0">
              <a:solidFill>
                <a:srgbClr val="FF0000"/>
              </a:solidFill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293556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484" y="2409310"/>
            <a:ext cx="10410825" cy="333375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1775" y="606425"/>
            <a:ext cx="7731242" cy="4351338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0"/>
              </a:spcBef>
            </a:pPr>
            <a:r>
              <a:rPr lang="en-US" sz="2400" dirty="0" smtClean="0">
                <a:solidFill>
                  <a:srgbClr val="000000"/>
                </a:solidFill>
                <a:latin typeface="Ubuntu"/>
              </a:rPr>
              <a:t>Attacker </a:t>
            </a:r>
            <a:r>
              <a:rPr lang="en-US" sz="2400" b="1" dirty="0" smtClean="0">
                <a:solidFill>
                  <a:srgbClr val="000000"/>
                </a:solidFill>
                <a:latin typeface="Ubuntu"/>
              </a:rPr>
              <a:t>knows part of secret</a:t>
            </a:r>
            <a:endParaRPr lang="en-US" sz="2400" dirty="0" smtClean="0">
              <a:solidFill>
                <a:srgbClr val="000000"/>
              </a:solidFill>
              <a:latin typeface="Ubuntu"/>
            </a:endParaRPr>
          </a:p>
          <a:p>
            <a:pPr marL="285750" indent="-285750">
              <a:spcBef>
                <a:spcPts val="0"/>
              </a:spcBef>
            </a:pPr>
            <a:r>
              <a:rPr lang="en-US" sz="2400" dirty="0" smtClean="0">
                <a:solidFill>
                  <a:srgbClr val="000000"/>
                </a:solidFill>
                <a:latin typeface="Ubuntu"/>
              </a:rPr>
              <a:t>Uses it in </a:t>
            </a:r>
            <a:r>
              <a:rPr lang="en-US" sz="2400" b="1" dirty="0" smtClean="0">
                <a:solidFill>
                  <a:srgbClr val="000000"/>
                </a:solidFill>
                <a:latin typeface="Ubuntu"/>
              </a:rPr>
              <a:t>reflection</a:t>
            </a:r>
            <a:endParaRPr lang="en-US" sz="2400" b="0" i="0" u="none" strike="noStrike" dirty="0">
              <a:solidFill>
                <a:srgbClr val="000000"/>
              </a:solidFill>
              <a:effectLst/>
              <a:latin typeface="Ubuntu"/>
            </a:endParaRPr>
          </a:p>
        </p:txBody>
      </p:sp>
      <p:sp>
        <p:nvSpPr>
          <p:cNvPr id="7" name="Oval 6"/>
          <p:cNvSpPr/>
          <p:nvPr/>
        </p:nvSpPr>
        <p:spPr>
          <a:xfrm>
            <a:off x="6664412" y="3760058"/>
            <a:ext cx="1103869" cy="632254"/>
          </a:xfrm>
          <a:prstGeom prst="ellipse">
            <a:avLst/>
          </a:prstGeom>
          <a:noFill/>
          <a:ln w="28575">
            <a:solidFill>
              <a:srgbClr val="69A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8" name="Oval 7"/>
          <p:cNvSpPr/>
          <p:nvPr/>
        </p:nvSpPr>
        <p:spPr>
          <a:xfrm>
            <a:off x="2957385" y="4392312"/>
            <a:ext cx="1062680" cy="609600"/>
          </a:xfrm>
          <a:prstGeom prst="ellipse">
            <a:avLst/>
          </a:prstGeom>
          <a:noFill/>
          <a:ln w="28575">
            <a:solidFill>
              <a:srgbClr val="69A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1492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484" y="2409310"/>
            <a:ext cx="10410825" cy="333375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1775" y="606425"/>
            <a:ext cx="7731242" cy="4351338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0"/>
              </a:spcBef>
            </a:pPr>
            <a:r>
              <a:rPr lang="en-US" sz="2400" dirty="0" smtClean="0">
                <a:solidFill>
                  <a:srgbClr val="000000"/>
                </a:solidFill>
                <a:latin typeface="Ubuntu"/>
              </a:rPr>
              <a:t>Attacker </a:t>
            </a:r>
            <a:r>
              <a:rPr lang="en-US" sz="2400" b="1" dirty="0" smtClean="0">
                <a:solidFill>
                  <a:srgbClr val="000000"/>
                </a:solidFill>
                <a:latin typeface="Ubuntu"/>
              </a:rPr>
              <a:t>knows part of secret</a:t>
            </a:r>
            <a:endParaRPr lang="en-US" sz="2400" dirty="0" smtClean="0">
              <a:solidFill>
                <a:srgbClr val="000000"/>
              </a:solidFill>
              <a:latin typeface="Ubuntu"/>
            </a:endParaRPr>
          </a:p>
          <a:p>
            <a:pPr marL="285750" indent="-285750">
              <a:spcBef>
                <a:spcPts val="0"/>
              </a:spcBef>
            </a:pPr>
            <a:r>
              <a:rPr lang="en-US" sz="2400" dirty="0" smtClean="0">
                <a:solidFill>
                  <a:srgbClr val="000000"/>
                </a:solidFill>
                <a:latin typeface="Ubuntu"/>
              </a:rPr>
              <a:t>Uses it in </a:t>
            </a:r>
            <a:r>
              <a:rPr lang="en-US" sz="2400" b="1" dirty="0" smtClean="0">
                <a:solidFill>
                  <a:srgbClr val="000000"/>
                </a:solidFill>
                <a:latin typeface="Ubuntu"/>
              </a:rPr>
              <a:t>reflection</a:t>
            </a:r>
          </a:p>
          <a:p>
            <a:pPr marL="285750" indent="-285750">
              <a:spcBef>
                <a:spcPts val="0"/>
              </a:spcBef>
            </a:pPr>
            <a:r>
              <a:rPr lang="en-US" sz="2400" b="1" dirty="0" smtClean="0">
                <a:solidFill>
                  <a:srgbClr val="000000"/>
                </a:solidFill>
                <a:latin typeface="Ubuntu"/>
              </a:rPr>
              <a:t>Guesses</a:t>
            </a:r>
            <a:r>
              <a:rPr lang="en-US" sz="2400" dirty="0" smtClean="0">
                <a:solidFill>
                  <a:srgbClr val="000000"/>
                </a:solidFill>
                <a:latin typeface="Ubuntu"/>
              </a:rPr>
              <a:t> next character</a:t>
            </a:r>
          </a:p>
          <a:p>
            <a:pPr marL="285750" indent="-285750">
              <a:spcBef>
                <a:spcPts val="0"/>
              </a:spcBef>
            </a:pPr>
            <a:r>
              <a:rPr lang="en-US" sz="2400" dirty="0" smtClean="0">
                <a:solidFill>
                  <a:srgbClr val="000000"/>
                </a:solidFill>
                <a:latin typeface="Ubuntu"/>
              </a:rPr>
              <a:t>Compressed/encrypted response </a:t>
            </a:r>
            <a:r>
              <a:rPr lang="en-US" sz="2400" b="1" dirty="0" smtClean="0">
                <a:solidFill>
                  <a:srgbClr val="000000"/>
                </a:solidFill>
                <a:latin typeface="Ubuntu"/>
              </a:rPr>
              <a:t>is shorter </a:t>
            </a:r>
            <a:r>
              <a:rPr lang="en-US" sz="2400" dirty="0" smtClean="0">
                <a:solidFill>
                  <a:srgbClr val="000000"/>
                </a:solidFill>
                <a:latin typeface="Ubuntu"/>
              </a:rPr>
              <a:t>if right!</a:t>
            </a:r>
            <a:endParaRPr lang="en-US" sz="2400" b="0" i="0" u="none" strike="noStrike" dirty="0">
              <a:solidFill>
                <a:srgbClr val="000000"/>
              </a:solidFill>
              <a:effectLst/>
              <a:latin typeface="Ubuntu"/>
            </a:endParaRPr>
          </a:p>
        </p:txBody>
      </p:sp>
      <p:sp>
        <p:nvSpPr>
          <p:cNvPr id="7" name="Oval 6"/>
          <p:cNvSpPr/>
          <p:nvPr/>
        </p:nvSpPr>
        <p:spPr>
          <a:xfrm>
            <a:off x="6664412" y="3760058"/>
            <a:ext cx="1103869" cy="632254"/>
          </a:xfrm>
          <a:prstGeom prst="ellipse">
            <a:avLst/>
          </a:prstGeom>
          <a:noFill/>
          <a:ln w="28575">
            <a:solidFill>
              <a:srgbClr val="69A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8" name="Oval 7"/>
          <p:cNvSpPr/>
          <p:nvPr/>
        </p:nvSpPr>
        <p:spPr>
          <a:xfrm>
            <a:off x="2957385" y="4392312"/>
            <a:ext cx="1062680" cy="609600"/>
          </a:xfrm>
          <a:prstGeom prst="ellipse">
            <a:avLst/>
          </a:prstGeom>
          <a:noFill/>
          <a:ln w="28575">
            <a:solidFill>
              <a:srgbClr val="69A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Oval 1"/>
          <p:cNvSpPr/>
          <p:nvPr/>
        </p:nvSpPr>
        <p:spPr>
          <a:xfrm>
            <a:off x="7694142" y="3855308"/>
            <a:ext cx="329512" cy="36915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85862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383" y="438149"/>
            <a:ext cx="8919519" cy="5733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4648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Ubuntu"/>
              </a:rPr>
              <a:t>Original BREACH</a:t>
            </a:r>
            <a:endParaRPr lang="en-US" sz="3200" dirty="0">
              <a:effectLst/>
              <a:latin typeface="Ubuntu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>
                <a:latin typeface="Ubuntu"/>
              </a:rPr>
              <a:t>Target website assumptions:</a:t>
            </a:r>
          </a:p>
          <a:p>
            <a:endParaRPr lang="en-US" dirty="0" smtClean="0">
              <a:latin typeface="Ubuntu"/>
            </a:endParaRPr>
          </a:p>
          <a:p>
            <a:pPr marL="800100" lvl="1" indent="-342900"/>
            <a:r>
              <a:rPr lang="en-US" dirty="0" smtClean="0">
                <a:latin typeface="Ubuntu"/>
              </a:rPr>
              <a:t>Uses </a:t>
            </a:r>
            <a:r>
              <a:rPr lang="en-US" b="1" dirty="0" smtClean="0">
                <a:latin typeface="Ubuntu"/>
              </a:rPr>
              <a:t>HTTPS</a:t>
            </a:r>
            <a:endParaRPr lang="en-US" dirty="0" smtClean="0">
              <a:latin typeface="Ubuntu"/>
            </a:endParaRPr>
          </a:p>
          <a:p>
            <a:pPr marL="800100" lvl="1" indent="-342900"/>
            <a:r>
              <a:rPr lang="en-US" dirty="0" smtClean="0">
                <a:latin typeface="Ubuntu"/>
              </a:rPr>
              <a:t>Compresses response using </a:t>
            </a:r>
            <a:r>
              <a:rPr lang="en-US" b="1" dirty="0" err="1" smtClean="0">
                <a:latin typeface="Ubuntu"/>
              </a:rPr>
              <a:t>gzip</a:t>
            </a:r>
            <a:endParaRPr lang="en-US" dirty="0">
              <a:latin typeface="Ubuntu"/>
            </a:endParaRPr>
          </a:p>
          <a:p>
            <a:pPr marL="800100" lvl="1" indent="-342900"/>
            <a:r>
              <a:rPr lang="en-US" dirty="0">
                <a:latin typeface="Ubuntu"/>
              </a:rPr>
              <a:t>Contains end-point that</a:t>
            </a:r>
            <a:r>
              <a:rPr lang="en-US" b="1" dirty="0">
                <a:latin typeface="Ubuntu"/>
              </a:rPr>
              <a:t> reflects</a:t>
            </a:r>
            <a:r>
              <a:rPr lang="en-US" dirty="0">
                <a:latin typeface="Ubuntu"/>
              </a:rPr>
              <a:t> URL </a:t>
            </a:r>
            <a:r>
              <a:rPr lang="en-US" dirty="0" smtClean="0">
                <a:latin typeface="Ubuntu"/>
              </a:rPr>
              <a:t>parameter</a:t>
            </a:r>
          </a:p>
          <a:p>
            <a:pPr marL="800100" lvl="1" indent="-342900"/>
            <a:r>
              <a:rPr lang="en-US" dirty="0" smtClean="0">
                <a:latin typeface="Ubuntu"/>
              </a:rPr>
              <a:t>Uses </a:t>
            </a:r>
            <a:r>
              <a:rPr lang="en-US" b="1" dirty="0" smtClean="0">
                <a:latin typeface="Ubuntu"/>
              </a:rPr>
              <a:t>stream cipher</a:t>
            </a:r>
            <a:endParaRPr lang="en-US" dirty="0" smtClean="0">
              <a:latin typeface="Ubuntu"/>
            </a:endParaRPr>
          </a:p>
          <a:p>
            <a:pPr marL="800100" lvl="1" indent="-342900"/>
            <a:r>
              <a:rPr lang="en-US" dirty="0" smtClean="0">
                <a:latin typeface="Ubuntu"/>
              </a:rPr>
              <a:t>Response has </a:t>
            </a:r>
            <a:r>
              <a:rPr lang="en-US" b="1" dirty="0" smtClean="0">
                <a:latin typeface="Ubuntu"/>
              </a:rPr>
              <a:t>zero</a:t>
            </a:r>
            <a:r>
              <a:rPr lang="en-US" dirty="0" smtClean="0">
                <a:latin typeface="Ubuntu"/>
              </a:rPr>
              <a:t> noise</a:t>
            </a:r>
          </a:p>
          <a:p>
            <a:pPr marL="800100" lvl="1" indent="-342900"/>
            <a:endParaRPr lang="en-US" dirty="0" smtClean="0">
              <a:latin typeface="Ubuntu"/>
            </a:endParaRPr>
          </a:p>
          <a:p>
            <a:pPr marL="0" indent="0">
              <a:buNone/>
            </a:pPr>
            <a:r>
              <a:rPr lang="en-US" dirty="0" smtClean="0">
                <a:latin typeface="Ubuntu"/>
              </a:rPr>
              <a:t>Target goal:</a:t>
            </a:r>
          </a:p>
          <a:p>
            <a:endParaRPr lang="en-US" dirty="0" smtClean="0">
              <a:latin typeface="Ubuntu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latin typeface="Ubuntu"/>
              </a:rPr>
              <a:t>Steal </a:t>
            </a:r>
            <a:r>
              <a:rPr lang="en-US" b="1" dirty="0">
                <a:latin typeface="Ubuntu"/>
              </a:rPr>
              <a:t>secret</a:t>
            </a:r>
            <a:r>
              <a:rPr lang="en-US" dirty="0">
                <a:latin typeface="Ubuntu"/>
              </a:rPr>
              <a:t> in HTTPS response (CSRF tokens)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latin typeface="Ubuntu"/>
              </a:rPr>
              <a:t>Use CSRF to impersonate victim client to victim server</a:t>
            </a:r>
          </a:p>
          <a:p>
            <a:pPr marL="800100" lvl="1" indent="-342900"/>
            <a:endParaRPr lang="en-US" dirty="0"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4513474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838200" y="244518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dirty="0" smtClean="0">
                <a:latin typeface="Ubuntu"/>
              </a:rPr>
              <a:t>Our contributions</a:t>
            </a:r>
            <a:endParaRPr lang="el-GR" sz="6000" dirty="0"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19932955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Ubuntu"/>
              </a:rPr>
              <a:t>Our contributions</a:t>
            </a:r>
            <a:endParaRPr lang="en-US" sz="3200" dirty="0">
              <a:effectLst/>
              <a:latin typeface="Ubuntu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Ubuntu"/>
              </a:rPr>
              <a:t>We extend the BREACH attack</a:t>
            </a:r>
          </a:p>
          <a:p>
            <a:endParaRPr lang="en-US" dirty="0" smtClean="0">
              <a:latin typeface="Ubuntu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Ubuntu"/>
              </a:rPr>
              <a:t> Alternative secrets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Ubuntu"/>
              </a:rPr>
              <a:t> Attack </a:t>
            </a:r>
            <a:r>
              <a:rPr lang="en-US" b="1" dirty="0" smtClean="0">
                <a:latin typeface="Ubuntu"/>
              </a:rPr>
              <a:t>noisy</a:t>
            </a:r>
            <a:r>
              <a:rPr lang="en-US" dirty="0" smtClean="0">
                <a:latin typeface="Ubuntu"/>
              </a:rPr>
              <a:t> end-points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Ubuntu"/>
              </a:rPr>
              <a:t> Attack </a:t>
            </a:r>
            <a:r>
              <a:rPr lang="en-US" b="1" dirty="0" smtClean="0">
                <a:latin typeface="Ubuntu"/>
              </a:rPr>
              <a:t>block cipher</a:t>
            </a:r>
            <a:r>
              <a:rPr lang="en-US" dirty="0" smtClean="0">
                <a:latin typeface="Ubuntu"/>
              </a:rPr>
              <a:t> end-points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Ubuntu"/>
              </a:rPr>
              <a:t> </a:t>
            </a:r>
            <a:r>
              <a:rPr lang="en-US" b="1" dirty="0" smtClean="0">
                <a:latin typeface="Ubuntu"/>
              </a:rPr>
              <a:t>Optimize</a:t>
            </a:r>
            <a:r>
              <a:rPr lang="en-US" dirty="0" smtClean="0">
                <a:latin typeface="Ubuntu"/>
              </a:rPr>
              <a:t> attack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Ubuntu"/>
              </a:rPr>
              <a:t> Novel </a:t>
            </a:r>
            <a:r>
              <a:rPr lang="en-US" b="1" dirty="0" smtClean="0">
                <a:latin typeface="Ubuntu"/>
              </a:rPr>
              <a:t>mitigation</a:t>
            </a:r>
            <a:r>
              <a:rPr lang="en-US" dirty="0" smtClean="0">
                <a:latin typeface="Ubuntu"/>
              </a:rPr>
              <a:t> techniques</a:t>
            </a:r>
          </a:p>
        </p:txBody>
      </p:sp>
    </p:spTree>
    <p:extLst>
      <p:ext uri="{BB962C8B-B14F-4D97-AF65-F5344CB8AC3E}">
        <p14:creationId xmlns:p14="http://schemas.microsoft.com/office/powerpoint/2010/main" val="2310037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Ubuntu"/>
              </a:rPr>
              <a:t>Alternative secrets</a:t>
            </a:r>
            <a:endParaRPr lang="en-US" sz="3200" dirty="0">
              <a:effectLst/>
              <a:latin typeface="Ubuntu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/>
            <a:r>
              <a:rPr lang="en-US" dirty="0" smtClean="0">
                <a:latin typeface="Ubuntu"/>
              </a:rPr>
              <a:t>Not only CSRF tokens can be stolen</a:t>
            </a:r>
          </a:p>
          <a:p>
            <a:pPr marL="342900" indent="-342900"/>
            <a:r>
              <a:rPr lang="en-US" dirty="0" smtClean="0">
                <a:latin typeface="Ubuntu"/>
              </a:rPr>
              <a:t>Gmail email bodies</a:t>
            </a:r>
          </a:p>
          <a:p>
            <a:pPr marL="342900" indent="-342900"/>
            <a:r>
              <a:rPr lang="en-US" dirty="0" smtClean="0">
                <a:latin typeface="Ubuntu"/>
              </a:rPr>
              <a:t>Facebook chat messages</a:t>
            </a:r>
          </a:p>
          <a:p>
            <a:pPr marL="342900" indent="-342900"/>
            <a:r>
              <a:rPr lang="en-US" dirty="0" smtClean="0">
                <a:latin typeface="Ubuntu"/>
              </a:rPr>
              <a:t>Anything!</a:t>
            </a:r>
          </a:p>
          <a:p>
            <a:pPr marL="342900" indent="-342900"/>
            <a:r>
              <a:rPr lang="en-US" dirty="0" smtClean="0">
                <a:latin typeface="Ubuntu"/>
              </a:rPr>
              <a:t>Masking CSRF tokens is not enough</a:t>
            </a:r>
            <a:endParaRPr lang="en-US" dirty="0"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8899821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838200" y="244518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dirty="0" smtClean="0">
                <a:latin typeface="Ubuntu"/>
              </a:rPr>
              <a:t>Statistical methods</a:t>
            </a:r>
            <a:endParaRPr lang="en-US" sz="6000" dirty="0"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3659690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Ubuntu"/>
              </a:rPr>
              <a:t>HTTPS is </a:t>
            </a:r>
            <a:r>
              <a:rPr lang="en-US" sz="3200" b="1" dirty="0" smtClean="0">
                <a:latin typeface="Ubuntu"/>
              </a:rPr>
              <a:t>broken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dirty="0" smtClean="0">
                <a:latin typeface="Ubuntu"/>
              </a:rPr>
              <a:t>BREACH broke HTTPS + RC4 in 2013</a:t>
            </a:r>
          </a:p>
          <a:p>
            <a:pPr marL="285750" indent="-285750"/>
            <a:r>
              <a:rPr lang="en-US" dirty="0" smtClean="0">
                <a:latin typeface="Ubuntu"/>
              </a:rPr>
              <a:t>People upgraded to AES – thought they were safe</a:t>
            </a:r>
          </a:p>
          <a:p>
            <a:endParaRPr lang="en-US" dirty="0" smtClean="0">
              <a:latin typeface="Ubuntu"/>
            </a:endParaRPr>
          </a:p>
          <a:p>
            <a:pPr marL="0" indent="0">
              <a:buNone/>
            </a:pPr>
            <a:r>
              <a:rPr lang="en-US" dirty="0" smtClean="0">
                <a:latin typeface="Ubuntu"/>
              </a:rPr>
              <a:t>Today...</a:t>
            </a:r>
          </a:p>
          <a:p>
            <a:endParaRPr lang="en-US" dirty="0" smtClean="0">
              <a:latin typeface="Ubuntu"/>
            </a:endParaRPr>
          </a:p>
          <a:p>
            <a:pPr marL="285750" indent="-285750"/>
            <a:r>
              <a:rPr lang="en-US" dirty="0" smtClean="0">
                <a:latin typeface="Ubuntu"/>
              </a:rPr>
              <a:t>We show TLS + AES is </a:t>
            </a:r>
            <a:r>
              <a:rPr lang="en-US" b="1" dirty="0" smtClean="0">
                <a:latin typeface="Ubuntu"/>
              </a:rPr>
              <a:t>still broken</a:t>
            </a:r>
            <a:endParaRPr lang="en-US" dirty="0" smtClean="0">
              <a:latin typeface="Ubuntu"/>
            </a:endParaRPr>
          </a:p>
          <a:p>
            <a:pPr marL="285750" indent="-285750"/>
            <a:r>
              <a:rPr lang="en-US" b="1" dirty="0" smtClean="0">
                <a:latin typeface="Ubuntu"/>
              </a:rPr>
              <a:t>HTTPS can be decrypted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0810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Ubuntu"/>
              </a:rPr>
              <a:t>Noise generators</a:t>
            </a:r>
            <a:endParaRPr lang="en-US" sz="3200" dirty="0">
              <a:latin typeface="Ubuntu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Ubuntu"/>
              </a:rPr>
              <a:t>Noise =</a:t>
            </a:r>
            <a:r>
              <a:rPr lang="el-GR" dirty="0" smtClean="0">
                <a:latin typeface="Ubuntu"/>
              </a:rPr>
              <a:t>=</a:t>
            </a:r>
            <a:r>
              <a:rPr lang="en-US" dirty="0" smtClean="0">
                <a:latin typeface="Ubuntu"/>
              </a:rPr>
              <a:t> Response part that changes per request</a:t>
            </a:r>
          </a:p>
          <a:p>
            <a:pPr marL="380990" indent="-380990"/>
            <a:endParaRPr lang="en-US" dirty="0" smtClean="0">
              <a:latin typeface="Ubuntu"/>
            </a:endParaRPr>
          </a:p>
          <a:p>
            <a:pPr marL="380990" indent="-380990"/>
            <a:r>
              <a:rPr lang="en-US" dirty="0" smtClean="0">
                <a:latin typeface="Ubuntu"/>
              </a:rPr>
              <a:t>Web app noise: Timestamps, random </a:t>
            </a:r>
            <a:r>
              <a:rPr lang="en-US" dirty="0">
                <a:latin typeface="Ubuntu"/>
              </a:rPr>
              <a:t>token</a:t>
            </a:r>
          </a:p>
          <a:p>
            <a:pPr marL="380990" indent="-380990"/>
            <a:r>
              <a:rPr lang="en-US" dirty="0">
                <a:latin typeface="Ubuntu"/>
              </a:rPr>
              <a:t>Huffman header encoding</a:t>
            </a:r>
          </a:p>
          <a:p>
            <a:pPr marL="990575" lvl="1" indent="-380990"/>
            <a:r>
              <a:rPr lang="en-US" sz="2800" dirty="0">
                <a:latin typeface="Ubuntu"/>
              </a:rPr>
              <a:t>Huffman tree changes due to block alignment padding :(</a:t>
            </a:r>
          </a:p>
          <a:p>
            <a:pPr marL="990575" lvl="1" indent="-380990"/>
            <a:r>
              <a:rPr lang="en-US" sz="2800" dirty="0">
                <a:latin typeface="Ubuntu"/>
              </a:rPr>
              <a:t>We can’t predict how it changes – plaintext unknown</a:t>
            </a:r>
          </a:p>
          <a:p>
            <a:pPr marL="380990" indent="-380990"/>
            <a:r>
              <a:rPr lang="en-US" dirty="0" smtClean="0">
                <a:latin typeface="Ubuntu"/>
              </a:rPr>
              <a:t>Connection: close / keep-alive</a:t>
            </a:r>
          </a:p>
          <a:p>
            <a:pPr marL="380990" indent="-380990"/>
            <a:r>
              <a:rPr lang="en-US" dirty="0" smtClean="0">
                <a:latin typeface="Ubuntu"/>
              </a:rPr>
              <a:t>Content-encoding: chunked – boundaries may change</a:t>
            </a:r>
            <a:endParaRPr lang="en-US" dirty="0"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9251942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Ubuntu"/>
              </a:rPr>
              <a:t>Statistical methods</a:t>
            </a:r>
            <a:endParaRPr lang="en-US" sz="3200" dirty="0">
              <a:effectLst/>
              <a:latin typeface="Ubuntu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/>
            <a:r>
              <a:rPr lang="en-US" sz="2400" dirty="0" smtClean="0">
                <a:latin typeface="Ubuntu"/>
              </a:rPr>
              <a:t>We can attack </a:t>
            </a:r>
            <a:r>
              <a:rPr lang="en-US" sz="2400" b="1" dirty="0" smtClean="0">
                <a:latin typeface="Ubuntu"/>
              </a:rPr>
              <a:t>noisy</a:t>
            </a:r>
            <a:r>
              <a:rPr lang="en-US" sz="2400" dirty="0" smtClean="0">
                <a:latin typeface="Ubuntu"/>
              </a:rPr>
              <a:t> end-points</a:t>
            </a:r>
          </a:p>
          <a:p>
            <a:pPr marL="342900" indent="-342900"/>
            <a:r>
              <a:rPr lang="en-US" sz="2400" dirty="0" smtClean="0">
                <a:latin typeface="Ubuntu"/>
              </a:rPr>
              <a:t>Multiple requests per alphabet symbol</a:t>
            </a:r>
          </a:p>
          <a:p>
            <a:pPr marL="342900" indent="-342900"/>
            <a:r>
              <a:rPr lang="en-US" sz="2400" dirty="0" smtClean="0">
                <a:latin typeface="Ubuntu"/>
              </a:rPr>
              <a:t>Take </a:t>
            </a:r>
            <a:r>
              <a:rPr lang="en-US" sz="2400" b="1" dirty="0" smtClean="0">
                <a:latin typeface="Ubuntu"/>
              </a:rPr>
              <a:t>mean response length</a:t>
            </a:r>
            <a:endParaRPr lang="en-US" sz="2400" dirty="0" smtClean="0">
              <a:latin typeface="Ubuntu"/>
            </a:endParaRPr>
          </a:p>
          <a:p>
            <a:pPr marL="342900" indent="-342900"/>
            <a:r>
              <a:rPr lang="en-US" sz="2400" b="1" dirty="0" smtClean="0">
                <a:latin typeface="Ubuntu"/>
              </a:rPr>
              <a:t>m</a:t>
            </a:r>
            <a:r>
              <a:rPr lang="en-US" sz="2400" dirty="0" smtClean="0">
                <a:latin typeface="Ubuntu"/>
              </a:rPr>
              <a:t>-sized noise → attack works in O(n|</a:t>
            </a:r>
            <a:r>
              <a:rPr lang="el-GR" sz="2400" dirty="0" smtClean="0">
                <a:latin typeface="Ubuntu"/>
              </a:rPr>
              <a:t>Σ|√</a:t>
            </a:r>
            <a:r>
              <a:rPr lang="en-US" sz="2400" b="1" dirty="0" smtClean="0">
                <a:latin typeface="Ubuntu"/>
              </a:rPr>
              <a:t>m</a:t>
            </a:r>
            <a:r>
              <a:rPr lang="en-US" sz="2400" dirty="0" smtClean="0">
                <a:latin typeface="Ubuntu"/>
              </a:rPr>
              <a:t>)</a:t>
            </a:r>
          </a:p>
          <a:p>
            <a:pPr marL="800100" lvl="1" indent="-342900"/>
            <a:r>
              <a:rPr lang="en-US" dirty="0">
                <a:latin typeface="Ubuntu"/>
              </a:rPr>
              <a:t>m = (max response size) - (min response size)</a:t>
            </a:r>
          </a:p>
          <a:p>
            <a:pPr marL="342900" indent="-342900"/>
            <a:r>
              <a:rPr lang="en-US" sz="2400" dirty="0" smtClean="0">
                <a:latin typeface="Ubuntu"/>
              </a:rPr>
              <a:t>Length converges to correct results (LLN)</a:t>
            </a:r>
            <a:endParaRPr lang="en-US" sz="2400" dirty="0"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13488830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Ubuntu"/>
              </a:rPr>
              <a:t>Statistical methods against block ciphers</a:t>
            </a:r>
            <a:endParaRPr lang="en-US" sz="3200" dirty="0">
              <a:effectLst/>
              <a:latin typeface="Ubuntu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/>
            <a:r>
              <a:rPr lang="en-US" sz="2400" dirty="0" smtClean="0">
                <a:latin typeface="Ubuntu"/>
              </a:rPr>
              <a:t>Everyone uses block ciphers</a:t>
            </a:r>
          </a:p>
          <a:p>
            <a:pPr marL="342900" indent="-342900"/>
            <a:r>
              <a:rPr lang="en-US" sz="2400" dirty="0" smtClean="0">
                <a:latin typeface="Ubuntu"/>
              </a:rPr>
              <a:t>Statistical methods break them</a:t>
            </a:r>
          </a:p>
          <a:p>
            <a:pPr marL="342900" indent="-342900"/>
            <a:r>
              <a:rPr lang="en-US" sz="2400" dirty="0" smtClean="0">
                <a:latin typeface="Ubuntu"/>
              </a:rPr>
              <a:t>We introduce </a:t>
            </a:r>
            <a:r>
              <a:rPr lang="en-US" sz="2400" b="1" dirty="0" smtClean="0">
                <a:latin typeface="Ubuntu"/>
              </a:rPr>
              <a:t>artificial noise</a:t>
            </a:r>
          </a:p>
          <a:p>
            <a:pPr marL="342900" indent="-342900"/>
            <a:r>
              <a:rPr lang="en-US" sz="2400" dirty="0" smtClean="0">
                <a:latin typeface="Ubuntu"/>
              </a:rPr>
              <a:t>Block ciphers round length, e.g. AES128 to 128-bits</a:t>
            </a:r>
          </a:p>
          <a:p>
            <a:pPr marL="342900" indent="-342900"/>
            <a:r>
              <a:rPr lang="en-US" sz="2400" dirty="0" smtClean="0">
                <a:latin typeface="Ubuntu"/>
              </a:rPr>
              <a:t>In practice </a:t>
            </a:r>
            <a:r>
              <a:rPr lang="en-US" sz="2400" b="1" dirty="0" smtClean="0">
                <a:latin typeface="Ubuntu"/>
              </a:rPr>
              <a:t>16x more requests</a:t>
            </a:r>
            <a:endParaRPr lang="en-US" sz="2400" dirty="0" smtClean="0">
              <a:latin typeface="Ubuntu"/>
            </a:endParaRPr>
          </a:p>
          <a:p>
            <a:pPr marL="342900" indent="-342900"/>
            <a:r>
              <a:rPr lang="en-US" sz="2400" dirty="0" smtClean="0">
                <a:latin typeface="Ubuntu"/>
              </a:rPr>
              <a:t>Blocks aligned → Length difference measurable</a:t>
            </a:r>
            <a:endParaRPr lang="en-US" sz="2400" dirty="0"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0320055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Ubuntu"/>
              </a:rPr>
              <a:t>Block alignment with artificial noise</a:t>
            </a:r>
            <a:endParaRPr lang="en-US" sz="3200" dirty="0">
              <a:latin typeface="Ubuntu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/>
            <a:r>
              <a:rPr lang="en-US" sz="2400" dirty="0" smtClean="0">
                <a:latin typeface="Ubuntu"/>
              </a:rPr>
              <a:t>For each candidate, send 16 requests</a:t>
            </a:r>
          </a:p>
          <a:p>
            <a:pPr marL="342900" indent="-342900"/>
            <a:r>
              <a:rPr lang="en-US" sz="2400" dirty="0" smtClean="0">
                <a:latin typeface="Ubuntu"/>
              </a:rPr>
              <a:t>Pad each request with </a:t>
            </a:r>
            <a:r>
              <a:rPr lang="en-US" sz="2400" b="1" dirty="0" smtClean="0">
                <a:latin typeface="Ubuntu"/>
              </a:rPr>
              <a:t>artificial noise</a:t>
            </a:r>
          </a:p>
          <a:p>
            <a:pPr marL="342900" indent="-342900"/>
            <a:r>
              <a:rPr lang="en-US" sz="2400" b="1" dirty="0" smtClean="0">
                <a:latin typeface="Ubuntu"/>
              </a:rPr>
              <a:t>0…15 </a:t>
            </a:r>
            <a:r>
              <a:rPr lang="en-US" sz="2400" dirty="0" smtClean="0">
                <a:latin typeface="Ubuntu"/>
              </a:rPr>
              <a:t>additional random bytes in reflection</a:t>
            </a:r>
          </a:p>
          <a:p>
            <a:pPr marL="342900" indent="-342900"/>
            <a:r>
              <a:rPr lang="en-US" sz="2400" dirty="0" smtClean="0">
                <a:latin typeface="Ubuntu"/>
              </a:rPr>
              <a:t>This will cross a </a:t>
            </a:r>
            <a:r>
              <a:rPr lang="en-US" sz="2400" b="1" dirty="0" smtClean="0">
                <a:latin typeface="Ubuntu"/>
              </a:rPr>
              <a:t>block boundary</a:t>
            </a:r>
          </a:p>
          <a:p>
            <a:pPr marL="342900" indent="-342900"/>
            <a:r>
              <a:rPr lang="en-US" sz="2400" dirty="0" smtClean="0">
                <a:latin typeface="Ubuntu"/>
              </a:rPr>
              <a:t>Ideally, symbols that don’t appear elsewhere</a:t>
            </a:r>
          </a:p>
        </p:txBody>
      </p:sp>
    </p:spTree>
    <p:extLst>
      <p:ext uri="{BB962C8B-B14F-4D97-AF65-F5344CB8AC3E}">
        <p14:creationId xmlns:p14="http://schemas.microsoft.com/office/powerpoint/2010/main" val="23422775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66679" y="4040089"/>
            <a:ext cx="5670155" cy="45501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6679" y="4002658"/>
            <a:ext cx="5670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secre</a:t>
            </a:r>
            <a:r>
              <a:rPr lang="en-US" sz="2400" b="1" dirty="0" err="1">
                <a:solidFill>
                  <a:srgbClr val="00B050"/>
                </a:solidFill>
                <a:latin typeface="Consolas" panose="020B0609020204030204" pitchFamily="49" charset="0"/>
              </a:rPr>
              <a:t>t</a:t>
            </a: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XYZ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00B0F0"/>
                </a:solidFill>
                <a:latin typeface="Consolas" panose="020B0609020204030204" pitchFamily="49" charset="0"/>
              </a:rPr>
              <a:t>(compressed: 16)</a:t>
            </a:r>
            <a:endParaRPr lang="en-US" sz="24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6679" y="4779970"/>
            <a:ext cx="5670155" cy="4550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6679" y="4742539"/>
            <a:ext cx="5623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secre</a:t>
            </a:r>
            <a:r>
              <a:rPr lang="en-US" sz="2400" b="1" dirty="0" err="1">
                <a:solidFill>
                  <a:srgbClr val="FF0000"/>
                </a:solidFill>
                <a:latin typeface="Consolas" panose="020B0609020204030204" pitchFamily="49" charset="0"/>
              </a:rPr>
              <a:t>u</a:t>
            </a: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XY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00B0F0"/>
                </a:solidFill>
                <a:latin typeface="Consolas" panose="020B0609020204030204" pitchFamily="49" charset="0"/>
              </a:rPr>
              <a:t>(compressed: 16)</a:t>
            </a:r>
            <a:endParaRPr lang="en-US" sz="24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6679" y="5557282"/>
            <a:ext cx="5670155" cy="45501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6679" y="5519851"/>
            <a:ext cx="5623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secre</a:t>
            </a:r>
            <a:r>
              <a:rPr lang="en-US" sz="2400" b="1" dirty="0" err="1">
                <a:solidFill>
                  <a:srgbClr val="FF0000"/>
                </a:solidFill>
                <a:latin typeface="Consolas" panose="020B0609020204030204" pitchFamily="49" charset="0"/>
              </a:rPr>
              <a:t>v</a:t>
            </a: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XY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00B0F0"/>
                </a:solidFill>
                <a:latin typeface="Consolas" panose="020B0609020204030204" pitchFamily="49" charset="0"/>
              </a:rPr>
              <a:t>(compressed: 16)</a:t>
            </a:r>
            <a:endParaRPr lang="en-US" sz="24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136833" y="4779970"/>
            <a:ext cx="5670155" cy="4550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136833" y="4761254"/>
            <a:ext cx="56701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Z </a:t>
            </a:r>
            <a:r>
              <a:rPr lang="en-US" sz="2400" dirty="0">
                <a:solidFill>
                  <a:srgbClr val="00B0F0"/>
                </a:solidFill>
                <a:latin typeface="Consolas" panose="020B0609020204030204" pitchFamily="49" charset="0"/>
              </a:rPr>
              <a:t>(compressed: 1)</a:t>
            </a:r>
            <a:endParaRPr lang="en-US" sz="24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136833" y="5563935"/>
            <a:ext cx="5670155" cy="448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136833" y="5536378"/>
            <a:ext cx="56701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Z </a:t>
            </a:r>
            <a:r>
              <a:rPr lang="en-US" sz="2400" dirty="0">
                <a:solidFill>
                  <a:srgbClr val="00B0F0"/>
                </a:solidFill>
                <a:latin typeface="Consolas" panose="020B0609020204030204" pitchFamily="49" charset="0"/>
              </a:rPr>
              <a:t>(compressed: 1)</a:t>
            </a:r>
            <a:endParaRPr lang="en-US" sz="24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66679" y="1394358"/>
            <a:ext cx="5670155" cy="45501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6679" y="1356927"/>
            <a:ext cx="5775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secre</a:t>
            </a:r>
            <a:r>
              <a:rPr lang="en-US" sz="2400" b="1" dirty="0" err="1">
                <a:solidFill>
                  <a:srgbClr val="00B050"/>
                </a:solidFill>
                <a:latin typeface="Consolas" panose="020B0609020204030204" pitchFamily="49" charset="0"/>
              </a:rPr>
              <a:t>t</a:t>
            </a: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XY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00B0F0"/>
                </a:solidFill>
                <a:latin typeface="Consolas" panose="020B0609020204030204" pitchFamily="49" charset="0"/>
              </a:rPr>
              <a:t>(compressed: 15)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66679" y="2134239"/>
            <a:ext cx="5670155" cy="45501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6679" y="2096809"/>
            <a:ext cx="5623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secre</a:t>
            </a:r>
            <a:r>
              <a:rPr lang="en-US" sz="2400" b="1" dirty="0" err="1">
                <a:solidFill>
                  <a:srgbClr val="FF0000"/>
                </a:solidFill>
                <a:latin typeface="Consolas" panose="020B0609020204030204" pitchFamily="49" charset="0"/>
              </a:rPr>
              <a:t>u</a:t>
            </a: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XY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00B0F0"/>
                </a:solidFill>
                <a:latin typeface="Consolas" panose="020B0609020204030204" pitchFamily="49" charset="0"/>
              </a:rPr>
              <a:t>(compressed: 16)</a:t>
            </a:r>
            <a:endParaRPr lang="en-US" sz="24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66679" y="2911551"/>
            <a:ext cx="5670155" cy="45501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6679" y="2874121"/>
            <a:ext cx="5413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secre</a:t>
            </a:r>
            <a:r>
              <a:rPr lang="en-US" sz="2400" b="1" dirty="0" err="1">
                <a:solidFill>
                  <a:srgbClr val="FF0000"/>
                </a:solidFill>
                <a:latin typeface="Consolas" panose="020B0609020204030204" pitchFamily="49" charset="0"/>
              </a:rPr>
              <a:t>v</a:t>
            </a: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XY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00B0F0"/>
                </a:solidFill>
                <a:latin typeface="Consolas" panose="020B0609020204030204" pitchFamily="49" charset="0"/>
              </a:rPr>
              <a:t>(compressed: 16)</a:t>
            </a:r>
            <a:endParaRPr lang="en-US" sz="24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29" name="Left Brace 28"/>
          <p:cNvSpPr/>
          <p:nvPr/>
        </p:nvSpPr>
        <p:spPr>
          <a:xfrm rot="5400000">
            <a:off x="8785240" y="1730146"/>
            <a:ext cx="373344" cy="567015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94805" y="439250"/>
            <a:ext cx="1855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Calibri" charset="0"/>
              </a:rPr>
              <a:t>AES128 Block</a:t>
            </a:r>
          </a:p>
        </p:txBody>
      </p:sp>
      <p:sp>
        <p:nvSpPr>
          <p:cNvPr id="31" name="Left Brace 30"/>
          <p:cNvSpPr/>
          <p:nvPr/>
        </p:nvSpPr>
        <p:spPr>
          <a:xfrm rot="5400000">
            <a:off x="3096611" y="-1678860"/>
            <a:ext cx="373344" cy="567015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292073" y="3793868"/>
            <a:ext cx="3432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Calibri" charset="0"/>
              </a:rPr>
              <a:t>Additional observed block</a:t>
            </a: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0" y="3570463"/>
            <a:ext cx="12192000" cy="4758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82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203" y="2087879"/>
            <a:ext cx="11785600" cy="4102583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809759" y="754208"/>
            <a:ext cx="8356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One </a:t>
            </a:r>
            <a:r>
              <a:rPr lang="en-US" sz="3200" dirty="0" err="1"/>
              <a:t>sampleset</a:t>
            </a:r>
            <a:r>
              <a:rPr lang="en-US" sz="3200" dirty="0"/>
              <a:t> in a batch: A single candidate (‘a’)</a:t>
            </a:r>
          </a:p>
        </p:txBody>
      </p:sp>
    </p:spTree>
    <p:extLst>
      <p:ext uri="{BB962C8B-B14F-4D97-AF65-F5344CB8AC3E}">
        <p14:creationId xmlns:p14="http://schemas.microsoft.com/office/powerpoint/2010/main" val="350920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203" y="2087879"/>
            <a:ext cx="11785600" cy="4102583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2462197" y="3164683"/>
            <a:ext cx="5817579" cy="567069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TextBox 12"/>
          <p:cNvSpPr txBox="1"/>
          <p:nvPr/>
        </p:nvSpPr>
        <p:spPr>
          <a:xfrm>
            <a:off x="4210154" y="3731753"/>
            <a:ext cx="2599238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C000"/>
                </a:solidFill>
              </a:rPr>
              <a:t>Target end-point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09759" y="754208"/>
            <a:ext cx="8356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One </a:t>
            </a:r>
            <a:r>
              <a:rPr lang="en-US" sz="3200" dirty="0" err="1"/>
              <a:t>sampleset</a:t>
            </a:r>
            <a:r>
              <a:rPr lang="en-US" sz="3200" dirty="0"/>
              <a:t> in a batch: A single candidate (‘a’)</a:t>
            </a:r>
          </a:p>
        </p:txBody>
      </p:sp>
    </p:spTree>
    <p:extLst>
      <p:ext uri="{BB962C8B-B14F-4D97-AF65-F5344CB8AC3E}">
        <p14:creationId xmlns:p14="http://schemas.microsoft.com/office/powerpoint/2010/main" val="368155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203" y="2087879"/>
            <a:ext cx="11785600" cy="4102583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46203" y="2336446"/>
            <a:ext cx="711200" cy="3694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TextBox 6"/>
          <p:cNvSpPr txBox="1"/>
          <p:nvPr/>
        </p:nvSpPr>
        <p:spPr>
          <a:xfrm>
            <a:off x="88993" y="1562359"/>
            <a:ext cx="31670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Reflected parameter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09759" y="754208"/>
            <a:ext cx="8356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One </a:t>
            </a:r>
            <a:r>
              <a:rPr lang="en-US" sz="3200" dirty="0" err="1"/>
              <a:t>sampleset</a:t>
            </a:r>
            <a:r>
              <a:rPr lang="en-US" sz="3200" dirty="0"/>
              <a:t> in a batch: A single candidate (‘a’)</a:t>
            </a:r>
          </a:p>
        </p:txBody>
      </p:sp>
      <p:sp>
        <p:nvSpPr>
          <p:cNvPr id="23" name="Oval 22"/>
          <p:cNvSpPr/>
          <p:nvPr/>
        </p:nvSpPr>
        <p:spPr>
          <a:xfrm>
            <a:off x="2462197" y="3164683"/>
            <a:ext cx="5817579" cy="567069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TextBox 23"/>
          <p:cNvSpPr txBox="1"/>
          <p:nvPr/>
        </p:nvSpPr>
        <p:spPr>
          <a:xfrm>
            <a:off x="4210154" y="3731753"/>
            <a:ext cx="2599238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C000"/>
                </a:solidFill>
              </a:rPr>
              <a:t>Target end-point</a:t>
            </a:r>
          </a:p>
        </p:txBody>
      </p:sp>
    </p:spTree>
    <p:extLst>
      <p:ext uri="{BB962C8B-B14F-4D97-AF65-F5344CB8AC3E}">
        <p14:creationId xmlns:p14="http://schemas.microsoft.com/office/powerpoint/2010/main" val="3068797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23" grpId="0" animBg="1"/>
      <p:bldP spid="2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203" y="2087879"/>
            <a:ext cx="11785600" cy="4102583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46203" y="2336446"/>
            <a:ext cx="711200" cy="3694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TextBox 6"/>
          <p:cNvSpPr txBox="1"/>
          <p:nvPr/>
        </p:nvSpPr>
        <p:spPr>
          <a:xfrm>
            <a:off x="88993" y="1562359"/>
            <a:ext cx="31670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Reflected parameter</a:t>
            </a:r>
          </a:p>
        </p:txBody>
      </p:sp>
      <p:sp>
        <p:nvSpPr>
          <p:cNvPr id="8" name="Oval 7"/>
          <p:cNvSpPr/>
          <p:nvPr/>
        </p:nvSpPr>
        <p:spPr>
          <a:xfrm>
            <a:off x="957403" y="2262608"/>
            <a:ext cx="7165105" cy="56706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TextBox 8"/>
          <p:cNvSpPr txBox="1"/>
          <p:nvPr/>
        </p:nvSpPr>
        <p:spPr>
          <a:xfrm>
            <a:off x="4422199" y="1595437"/>
            <a:ext cx="24119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</a:rPr>
              <a:t>Reflected value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09759" y="754208"/>
            <a:ext cx="8356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One </a:t>
            </a:r>
            <a:r>
              <a:rPr lang="en-US" sz="3200" dirty="0" err="1"/>
              <a:t>sampleset</a:t>
            </a:r>
            <a:r>
              <a:rPr lang="en-US" sz="3200" dirty="0"/>
              <a:t> in a batch: A single candidate (‘a’)</a:t>
            </a:r>
          </a:p>
        </p:txBody>
      </p:sp>
      <p:sp>
        <p:nvSpPr>
          <p:cNvPr id="23" name="Oval 22"/>
          <p:cNvSpPr/>
          <p:nvPr/>
        </p:nvSpPr>
        <p:spPr>
          <a:xfrm>
            <a:off x="2462197" y="3164683"/>
            <a:ext cx="5817579" cy="567069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TextBox 23"/>
          <p:cNvSpPr txBox="1"/>
          <p:nvPr/>
        </p:nvSpPr>
        <p:spPr>
          <a:xfrm>
            <a:off x="4210154" y="3731753"/>
            <a:ext cx="2599238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C000"/>
                </a:solidFill>
              </a:rPr>
              <a:t>Target end-point</a:t>
            </a:r>
          </a:p>
        </p:txBody>
      </p:sp>
    </p:spTree>
    <p:extLst>
      <p:ext uri="{BB962C8B-B14F-4D97-AF65-F5344CB8AC3E}">
        <p14:creationId xmlns:p14="http://schemas.microsoft.com/office/powerpoint/2010/main" val="2319962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23" grpId="0" animBg="1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203" y="2087879"/>
            <a:ext cx="11785600" cy="4102583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46203" y="2336446"/>
            <a:ext cx="711200" cy="3694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TextBox 6"/>
          <p:cNvSpPr txBox="1"/>
          <p:nvPr/>
        </p:nvSpPr>
        <p:spPr>
          <a:xfrm>
            <a:off x="88993" y="1562359"/>
            <a:ext cx="31670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Reflected parameter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22199" y="1595437"/>
            <a:ext cx="24119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</a:rPr>
              <a:t>Reflected value</a:t>
            </a:r>
          </a:p>
        </p:txBody>
      </p:sp>
      <p:sp>
        <p:nvSpPr>
          <p:cNvPr id="10" name="Oval 9"/>
          <p:cNvSpPr/>
          <p:nvPr/>
        </p:nvSpPr>
        <p:spPr>
          <a:xfrm>
            <a:off x="951732" y="2924313"/>
            <a:ext cx="711200" cy="369455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TextBox 10"/>
          <p:cNvSpPr txBox="1"/>
          <p:nvPr/>
        </p:nvSpPr>
        <p:spPr>
          <a:xfrm>
            <a:off x="337238" y="3319445"/>
            <a:ext cx="187532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69A3CC"/>
                </a:solidFill>
              </a:rPr>
              <a:t>Known secret</a:t>
            </a:r>
          </a:p>
        </p:txBody>
      </p:sp>
      <p:sp>
        <p:nvSpPr>
          <p:cNvPr id="12" name="Oval 11"/>
          <p:cNvSpPr/>
          <p:nvPr/>
        </p:nvSpPr>
        <p:spPr>
          <a:xfrm>
            <a:off x="2462197" y="3164683"/>
            <a:ext cx="5817579" cy="567069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TextBox 12"/>
          <p:cNvSpPr txBox="1"/>
          <p:nvPr/>
        </p:nvSpPr>
        <p:spPr>
          <a:xfrm>
            <a:off x="4210154" y="3731753"/>
            <a:ext cx="2599238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C000"/>
                </a:solidFill>
              </a:rPr>
              <a:t>Target end-point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09759" y="754208"/>
            <a:ext cx="8356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One </a:t>
            </a:r>
            <a:r>
              <a:rPr lang="en-US" sz="3200" dirty="0" err="1"/>
              <a:t>sampleset</a:t>
            </a:r>
            <a:r>
              <a:rPr lang="en-US" sz="3200" dirty="0"/>
              <a:t> in a batch: A single candidate (‘a’)</a:t>
            </a:r>
          </a:p>
        </p:txBody>
      </p:sp>
      <p:sp>
        <p:nvSpPr>
          <p:cNvPr id="23" name="Oval 22"/>
          <p:cNvSpPr/>
          <p:nvPr/>
        </p:nvSpPr>
        <p:spPr>
          <a:xfrm>
            <a:off x="957403" y="2262608"/>
            <a:ext cx="7165105" cy="56706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958309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/>
      <p:bldP spid="10" grpId="0" animBg="1"/>
      <p:bldP spid="11" grpId="0" animBg="1"/>
      <p:bldP spid="12" grpId="0" animBg="1"/>
      <p:bldP spid="13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Ubuntu"/>
              </a:rPr>
              <a:t>Overview</a:t>
            </a:r>
            <a:endParaRPr lang="el-GR" sz="3200" dirty="0">
              <a:latin typeface="Ubuntu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/>
            <a:r>
              <a:rPr lang="en-US" dirty="0" smtClean="0">
                <a:latin typeface="Ubuntu"/>
              </a:rPr>
              <a:t>Compression side-channel attacks</a:t>
            </a:r>
          </a:p>
          <a:p>
            <a:pPr marL="342900" indent="-342900"/>
            <a:r>
              <a:rPr lang="en-US" dirty="0" smtClean="0">
                <a:latin typeface="Ubuntu"/>
              </a:rPr>
              <a:t>Our contributions</a:t>
            </a:r>
          </a:p>
          <a:p>
            <a:pPr marL="342900" indent="-342900"/>
            <a:r>
              <a:rPr lang="en-US" dirty="0" smtClean="0">
                <a:latin typeface="Ubuntu"/>
              </a:rPr>
              <a:t>Statistical methods</a:t>
            </a:r>
          </a:p>
          <a:p>
            <a:pPr marL="342900" indent="-342900"/>
            <a:r>
              <a:rPr lang="en-US" dirty="0" smtClean="0">
                <a:latin typeface="Ubuntu"/>
              </a:rPr>
              <a:t>Attacking block ciphers</a:t>
            </a:r>
          </a:p>
          <a:p>
            <a:pPr marL="342900" indent="-342900"/>
            <a:r>
              <a:rPr lang="en-US" dirty="0" smtClean="0">
                <a:latin typeface="Ubuntu"/>
              </a:rPr>
              <a:t>Attacking noise</a:t>
            </a:r>
          </a:p>
          <a:p>
            <a:pPr marL="342900" indent="-342900"/>
            <a:r>
              <a:rPr lang="en-US" dirty="0" smtClean="0">
                <a:latin typeface="Ubuntu"/>
              </a:rPr>
              <a:t>Optimization techniques</a:t>
            </a:r>
          </a:p>
          <a:p>
            <a:pPr marL="342900" indent="-342900"/>
            <a:r>
              <a:rPr lang="en-US" dirty="0" smtClean="0">
                <a:latin typeface="Ubuntu"/>
              </a:rPr>
              <a:t>Rupture architecture</a:t>
            </a:r>
          </a:p>
          <a:p>
            <a:pPr marL="342900" indent="-342900"/>
            <a:r>
              <a:rPr lang="en-US" dirty="0" smtClean="0">
                <a:latin typeface="Ubuntu"/>
              </a:rPr>
              <a:t>Mitigation 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148357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203" y="2087879"/>
            <a:ext cx="11785600" cy="4102583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46203" y="2336446"/>
            <a:ext cx="711200" cy="3694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TextBox 6"/>
          <p:cNvSpPr txBox="1"/>
          <p:nvPr/>
        </p:nvSpPr>
        <p:spPr>
          <a:xfrm>
            <a:off x="88993" y="1562359"/>
            <a:ext cx="31670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Reflected parameter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22199" y="1595437"/>
            <a:ext cx="24119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</a:rPr>
              <a:t>Reflected value</a:t>
            </a:r>
          </a:p>
        </p:txBody>
      </p:sp>
      <p:sp>
        <p:nvSpPr>
          <p:cNvPr id="10" name="Oval 9"/>
          <p:cNvSpPr/>
          <p:nvPr/>
        </p:nvSpPr>
        <p:spPr>
          <a:xfrm>
            <a:off x="951732" y="2924313"/>
            <a:ext cx="711200" cy="369455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TextBox 10"/>
          <p:cNvSpPr txBox="1"/>
          <p:nvPr/>
        </p:nvSpPr>
        <p:spPr>
          <a:xfrm>
            <a:off x="337238" y="3319445"/>
            <a:ext cx="187532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69A3CC"/>
                </a:solidFill>
              </a:rPr>
              <a:t>Known secret</a:t>
            </a:r>
          </a:p>
        </p:txBody>
      </p:sp>
      <p:sp>
        <p:nvSpPr>
          <p:cNvPr id="12" name="Oval 11"/>
          <p:cNvSpPr/>
          <p:nvPr/>
        </p:nvSpPr>
        <p:spPr>
          <a:xfrm>
            <a:off x="2462197" y="3164683"/>
            <a:ext cx="5817579" cy="567069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TextBox 12"/>
          <p:cNvSpPr txBox="1"/>
          <p:nvPr/>
        </p:nvSpPr>
        <p:spPr>
          <a:xfrm>
            <a:off x="4210154" y="3731753"/>
            <a:ext cx="2599238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C000"/>
                </a:solidFill>
              </a:rPr>
              <a:t>Target end-point</a:t>
            </a:r>
          </a:p>
        </p:txBody>
      </p:sp>
      <p:sp>
        <p:nvSpPr>
          <p:cNvPr id="14" name="Oval 13"/>
          <p:cNvSpPr/>
          <p:nvPr/>
        </p:nvSpPr>
        <p:spPr>
          <a:xfrm>
            <a:off x="1556951" y="4694230"/>
            <a:ext cx="252808" cy="291556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5" name="TextBox 14"/>
          <p:cNvSpPr txBox="1"/>
          <p:nvPr/>
        </p:nvSpPr>
        <p:spPr>
          <a:xfrm>
            <a:off x="947722" y="5105606"/>
            <a:ext cx="165865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</a:rPr>
              <a:t>Candidate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09759" y="754208"/>
            <a:ext cx="8356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One </a:t>
            </a:r>
            <a:r>
              <a:rPr lang="en-US" sz="3200" dirty="0" err="1"/>
              <a:t>sampleset</a:t>
            </a:r>
            <a:r>
              <a:rPr lang="en-US" sz="3200" dirty="0"/>
              <a:t> in a batch: A single candidate (‘a’)</a:t>
            </a:r>
          </a:p>
        </p:txBody>
      </p:sp>
      <p:sp>
        <p:nvSpPr>
          <p:cNvPr id="23" name="Oval 22"/>
          <p:cNvSpPr/>
          <p:nvPr/>
        </p:nvSpPr>
        <p:spPr>
          <a:xfrm>
            <a:off x="957403" y="2262608"/>
            <a:ext cx="7165105" cy="56706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75227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203" y="2087879"/>
            <a:ext cx="11785600" cy="4102583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46203" y="2336446"/>
            <a:ext cx="711200" cy="3694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TextBox 6"/>
          <p:cNvSpPr txBox="1"/>
          <p:nvPr/>
        </p:nvSpPr>
        <p:spPr>
          <a:xfrm>
            <a:off x="88993" y="1562359"/>
            <a:ext cx="31670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Reflected parameter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22199" y="1595437"/>
            <a:ext cx="24119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</a:rPr>
              <a:t>Reflected value</a:t>
            </a:r>
          </a:p>
        </p:txBody>
      </p:sp>
      <p:sp>
        <p:nvSpPr>
          <p:cNvPr id="10" name="Oval 9"/>
          <p:cNvSpPr/>
          <p:nvPr/>
        </p:nvSpPr>
        <p:spPr>
          <a:xfrm>
            <a:off x="951732" y="2924313"/>
            <a:ext cx="711200" cy="369455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TextBox 10"/>
          <p:cNvSpPr txBox="1"/>
          <p:nvPr/>
        </p:nvSpPr>
        <p:spPr>
          <a:xfrm>
            <a:off x="337238" y="3319445"/>
            <a:ext cx="187532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69A3CC"/>
                </a:solidFill>
              </a:rPr>
              <a:t>Known secret</a:t>
            </a:r>
          </a:p>
        </p:txBody>
      </p:sp>
      <p:sp>
        <p:nvSpPr>
          <p:cNvPr id="12" name="Oval 11"/>
          <p:cNvSpPr/>
          <p:nvPr/>
        </p:nvSpPr>
        <p:spPr>
          <a:xfrm>
            <a:off x="2462197" y="3164683"/>
            <a:ext cx="5817579" cy="567069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TextBox 12"/>
          <p:cNvSpPr txBox="1"/>
          <p:nvPr/>
        </p:nvSpPr>
        <p:spPr>
          <a:xfrm>
            <a:off x="4210154" y="3731753"/>
            <a:ext cx="2599238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C000"/>
                </a:solidFill>
              </a:rPr>
              <a:t>Target end-point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47722" y="5105606"/>
            <a:ext cx="165865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</a:rPr>
              <a:t>Candidate</a:t>
            </a:r>
          </a:p>
        </p:txBody>
      </p:sp>
      <p:sp>
        <p:nvSpPr>
          <p:cNvPr id="16" name="Oval 15"/>
          <p:cNvSpPr/>
          <p:nvPr/>
        </p:nvSpPr>
        <p:spPr>
          <a:xfrm>
            <a:off x="1815290" y="5783077"/>
            <a:ext cx="6316489" cy="410576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7" name="TextBox 16"/>
          <p:cNvSpPr txBox="1"/>
          <p:nvPr/>
        </p:nvSpPr>
        <p:spPr>
          <a:xfrm>
            <a:off x="3988433" y="6240908"/>
            <a:ext cx="21913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</a:rPr>
              <a:t>Huffman pool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09759" y="754208"/>
            <a:ext cx="8356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One </a:t>
            </a:r>
            <a:r>
              <a:rPr lang="en-US" sz="3200" dirty="0" err="1"/>
              <a:t>sampleset</a:t>
            </a:r>
            <a:r>
              <a:rPr lang="en-US" sz="3200" dirty="0"/>
              <a:t> in a batch: A single candidate (‘a’)</a:t>
            </a:r>
          </a:p>
        </p:txBody>
      </p:sp>
      <p:sp>
        <p:nvSpPr>
          <p:cNvPr id="23" name="Oval 22"/>
          <p:cNvSpPr/>
          <p:nvPr/>
        </p:nvSpPr>
        <p:spPr>
          <a:xfrm>
            <a:off x="957403" y="2262608"/>
            <a:ext cx="7165105" cy="56706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8" name="Oval 17"/>
          <p:cNvSpPr/>
          <p:nvPr/>
        </p:nvSpPr>
        <p:spPr>
          <a:xfrm>
            <a:off x="1556951" y="4694230"/>
            <a:ext cx="252808" cy="291556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68606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/>
      <p:bldP spid="23" grpId="0" animBg="1"/>
      <p:bldP spid="1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203" y="2087879"/>
            <a:ext cx="11785600" cy="4102583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46203" y="2336446"/>
            <a:ext cx="711200" cy="3694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TextBox 6"/>
          <p:cNvSpPr txBox="1"/>
          <p:nvPr/>
        </p:nvSpPr>
        <p:spPr>
          <a:xfrm>
            <a:off x="88993" y="1562359"/>
            <a:ext cx="31670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Reflected parameter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22199" y="1595437"/>
            <a:ext cx="24119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</a:rPr>
              <a:t>Reflected value</a:t>
            </a:r>
          </a:p>
        </p:txBody>
      </p:sp>
      <p:sp>
        <p:nvSpPr>
          <p:cNvPr id="10" name="Oval 9"/>
          <p:cNvSpPr/>
          <p:nvPr/>
        </p:nvSpPr>
        <p:spPr>
          <a:xfrm>
            <a:off x="951732" y="2924313"/>
            <a:ext cx="711200" cy="369455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TextBox 10"/>
          <p:cNvSpPr txBox="1"/>
          <p:nvPr/>
        </p:nvSpPr>
        <p:spPr>
          <a:xfrm>
            <a:off x="337238" y="3319445"/>
            <a:ext cx="187532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69A3CC"/>
                </a:solidFill>
              </a:rPr>
              <a:t>Known secret</a:t>
            </a:r>
          </a:p>
        </p:txBody>
      </p:sp>
      <p:sp>
        <p:nvSpPr>
          <p:cNvPr id="12" name="Oval 11"/>
          <p:cNvSpPr/>
          <p:nvPr/>
        </p:nvSpPr>
        <p:spPr>
          <a:xfrm>
            <a:off x="2462197" y="3164683"/>
            <a:ext cx="5817579" cy="567069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TextBox 12"/>
          <p:cNvSpPr txBox="1"/>
          <p:nvPr/>
        </p:nvSpPr>
        <p:spPr>
          <a:xfrm>
            <a:off x="4210154" y="3731753"/>
            <a:ext cx="2599238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C000"/>
                </a:solidFill>
              </a:rPr>
              <a:t>Target end-point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47722" y="5105606"/>
            <a:ext cx="165865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</a:rPr>
              <a:t>Candidate</a:t>
            </a:r>
          </a:p>
        </p:txBody>
      </p:sp>
      <p:sp>
        <p:nvSpPr>
          <p:cNvPr id="16" name="Oval 15"/>
          <p:cNvSpPr/>
          <p:nvPr/>
        </p:nvSpPr>
        <p:spPr>
          <a:xfrm>
            <a:off x="1815290" y="5783077"/>
            <a:ext cx="6316489" cy="410576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7" name="TextBox 16"/>
          <p:cNvSpPr txBox="1"/>
          <p:nvPr/>
        </p:nvSpPr>
        <p:spPr>
          <a:xfrm>
            <a:off x="3988433" y="6240908"/>
            <a:ext cx="21913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</a:rPr>
              <a:t>Huffman pool</a:t>
            </a:r>
          </a:p>
        </p:txBody>
      </p:sp>
      <p:sp>
        <p:nvSpPr>
          <p:cNvPr id="18" name="Oval 17"/>
          <p:cNvSpPr/>
          <p:nvPr/>
        </p:nvSpPr>
        <p:spPr>
          <a:xfrm>
            <a:off x="7968747" y="5229543"/>
            <a:ext cx="775469" cy="3694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TextBox 18"/>
          <p:cNvSpPr txBox="1"/>
          <p:nvPr/>
        </p:nvSpPr>
        <p:spPr>
          <a:xfrm>
            <a:off x="8131779" y="5502657"/>
            <a:ext cx="38823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Block alignment alphabet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09759" y="754208"/>
            <a:ext cx="8356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One </a:t>
            </a:r>
            <a:r>
              <a:rPr lang="en-US" sz="3200" dirty="0" err="1"/>
              <a:t>sampleset</a:t>
            </a:r>
            <a:r>
              <a:rPr lang="en-US" sz="3200" dirty="0"/>
              <a:t> in a batch: A single candidate (‘a’)</a:t>
            </a:r>
          </a:p>
        </p:txBody>
      </p:sp>
      <p:sp>
        <p:nvSpPr>
          <p:cNvPr id="23" name="Oval 22"/>
          <p:cNvSpPr/>
          <p:nvPr/>
        </p:nvSpPr>
        <p:spPr>
          <a:xfrm>
            <a:off x="957403" y="2262608"/>
            <a:ext cx="7165105" cy="56706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Oval 19"/>
          <p:cNvSpPr/>
          <p:nvPr/>
        </p:nvSpPr>
        <p:spPr>
          <a:xfrm>
            <a:off x="1556951" y="4694230"/>
            <a:ext cx="252808" cy="291556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108699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/>
      <p:bldP spid="18" grpId="0" animBg="1"/>
      <p:bldP spid="19" grpId="0"/>
      <p:bldP spid="23" grpId="0" animBg="1"/>
      <p:bldP spid="2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203" y="2087879"/>
            <a:ext cx="11785600" cy="4102583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46203" y="2336446"/>
            <a:ext cx="711200" cy="3694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TextBox 6"/>
          <p:cNvSpPr txBox="1"/>
          <p:nvPr/>
        </p:nvSpPr>
        <p:spPr>
          <a:xfrm>
            <a:off x="88993" y="1562359"/>
            <a:ext cx="31670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Reflected parameter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22199" y="1595437"/>
            <a:ext cx="24119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</a:rPr>
              <a:t>Reflected value</a:t>
            </a:r>
          </a:p>
        </p:txBody>
      </p:sp>
      <p:sp>
        <p:nvSpPr>
          <p:cNvPr id="10" name="Oval 9"/>
          <p:cNvSpPr/>
          <p:nvPr/>
        </p:nvSpPr>
        <p:spPr>
          <a:xfrm>
            <a:off x="951732" y="2924313"/>
            <a:ext cx="711200" cy="369455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TextBox 10"/>
          <p:cNvSpPr txBox="1"/>
          <p:nvPr/>
        </p:nvSpPr>
        <p:spPr>
          <a:xfrm>
            <a:off x="337238" y="3319445"/>
            <a:ext cx="187532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69A3CC"/>
                </a:solidFill>
              </a:rPr>
              <a:t>Known secret</a:t>
            </a:r>
          </a:p>
        </p:txBody>
      </p:sp>
      <p:sp>
        <p:nvSpPr>
          <p:cNvPr id="12" name="Oval 11"/>
          <p:cNvSpPr/>
          <p:nvPr/>
        </p:nvSpPr>
        <p:spPr>
          <a:xfrm>
            <a:off x="2462197" y="3164683"/>
            <a:ext cx="5817579" cy="567069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TextBox 12"/>
          <p:cNvSpPr txBox="1"/>
          <p:nvPr/>
        </p:nvSpPr>
        <p:spPr>
          <a:xfrm>
            <a:off x="4210154" y="3731753"/>
            <a:ext cx="2599238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C000"/>
                </a:solidFill>
              </a:rPr>
              <a:t>Target end-point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47722" y="5105606"/>
            <a:ext cx="165865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</a:rPr>
              <a:t>Candidate</a:t>
            </a:r>
          </a:p>
        </p:txBody>
      </p:sp>
      <p:sp>
        <p:nvSpPr>
          <p:cNvPr id="16" name="Oval 15"/>
          <p:cNvSpPr/>
          <p:nvPr/>
        </p:nvSpPr>
        <p:spPr>
          <a:xfrm>
            <a:off x="1815290" y="5783077"/>
            <a:ext cx="6316489" cy="410576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7" name="TextBox 16"/>
          <p:cNvSpPr txBox="1"/>
          <p:nvPr/>
        </p:nvSpPr>
        <p:spPr>
          <a:xfrm>
            <a:off x="3988433" y="6240908"/>
            <a:ext cx="21913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</a:rPr>
              <a:t>Huffman pool</a:t>
            </a:r>
          </a:p>
        </p:txBody>
      </p:sp>
      <p:sp>
        <p:nvSpPr>
          <p:cNvPr id="18" name="Oval 17"/>
          <p:cNvSpPr/>
          <p:nvPr/>
        </p:nvSpPr>
        <p:spPr>
          <a:xfrm>
            <a:off x="7968747" y="5229543"/>
            <a:ext cx="775469" cy="3694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TextBox 18"/>
          <p:cNvSpPr txBox="1"/>
          <p:nvPr/>
        </p:nvSpPr>
        <p:spPr>
          <a:xfrm>
            <a:off x="8131779" y="5502657"/>
            <a:ext cx="38823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Block alignment alphabet</a:t>
            </a:r>
          </a:p>
        </p:txBody>
      </p:sp>
      <p:sp>
        <p:nvSpPr>
          <p:cNvPr id="20" name="Oval 19"/>
          <p:cNvSpPr/>
          <p:nvPr/>
        </p:nvSpPr>
        <p:spPr>
          <a:xfrm>
            <a:off x="8463431" y="4085675"/>
            <a:ext cx="2152115" cy="369455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1" name="TextBox 20"/>
          <p:cNvSpPr txBox="1"/>
          <p:nvPr/>
        </p:nvSpPr>
        <p:spPr>
          <a:xfrm>
            <a:off x="8434625" y="3477239"/>
            <a:ext cx="3757375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rgbClr val="69A3CC"/>
                </a:solidFill>
              </a:rPr>
              <a:t>Unreflected</a:t>
            </a:r>
            <a:r>
              <a:rPr lang="en-US" sz="2800" dirty="0">
                <a:solidFill>
                  <a:srgbClr val="69A3CC"/>
                </a:solidFill>
              </a:rPr>
              <a:t> anti-caching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09759" y="754208"/>
            <a:ext cx="8356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One </a:t>
            </a:r>
            <a:r>
              <a:rPr lang="en-US" sz="3200" dirty="0" err="1"/>
              <a:t>sampleset</a:t>
            </a:r>
            <a:r>
              <a:rPr lang="en-US" sz="3200" dirty="0"/>
              <a:t> in a batch: A single candidate (‘a’)</a:t>
            </a:r>
          </a:p>
        </p:txBody>
      </p:sp>
      <p:sp>
        <p:nvSpPr>
          <p:cNvPr id="23" name="Oval 22"/>
          <p:cNvSpPr/>
          <p:nvPr/>
        </p:nvSpPr>
        <p:spPr>
          <a:xfrm>
            <a:off x="957403" y="2262608"/>
            <a:ext cx="7165105" cy="56706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Oval 23"/>
          <p:cNvSpPr/>
          <p:nvPr/>
        </p:nvSpPr>
        <p:spPr>
          <a:xfrm>
            <a:off x="1556951" y="4694230"/>
            <a:ext cx="252808" cy="291556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62620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/>
      <p:bldP spid="18" grpId="0" animBg="1"/>
      <p:bldP spid="19" grpId="0"/>
      <p:bldP spid="20" grpId="0" animBg="1"/>
      <p:bldP spid="21" grpId="0" animBg="1"/>
      <p:bldP spid="23" grpId="0" animBg="1"/>
      <p:bldP spid="2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838200" y="244518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dirty="0" smtClean="0">
                <a:latin typeface="Ubuntu"/>
              </a:rPr>
              <a:t>Optimizations</a:t>
            </a:r>
            <a:endParaRPr lang="en-US" sz="6000" dirty="0"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16017997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Ubuntu"/>
              </a:rPr>
              <a:t>Optimizations overview</a:t>
            </a:r>
            <a:endParaRPr lang="en-US" sz="3200" dirty="0">
              <a:effectLst/>
              <a:latin typeface="Ubuntu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Ubuntu"/>
              </a:rPr>
              <a:t>Block ciphers cause min 16x slowdown. We need to optimize.</a:t>
            </a:r>
          </a:p>
          <a:p>
            <a:pPr marL="285750" indent="-285750"/>
            <a:endParaRPr lang="en-US" dirty="0" smtClean="0">
              <a:latin typeface="Ubuntu"/>
            </a:endParaRPr>
          </a:p>
          <a:p>
            <a:pPr marL="285750" indent="-285750"/>
            <a:r>
              <a:rPr lang="en-US" b="1" dirty="0" smtClean="0">
                <a:latin typeface="Ubuntu"/>
              </a:rPr>
              <a:t>Divide and conquer</a:t>
            </a:r>
            <a:r>
              <a:rPr lang="en-US" dirty="0" smtClean="0">
                <a:latin typeface="Ubuntu"/>
              </a:rPr>
              <a:t>: 6x speed-up</a:t>
            </a:r>
          </a:p>
          <a:p>
            <a:pPr marL="285750" indent="-285750"/>
            <a:r>
              <a:rPr lang="en-US" b="1" dirty="0" smtClean="0">
                <a:latin typeface="Ubuntu"/>
              </a:rPr>
              <a:t>Request soup</a:t>
            </a:r>
            <a:r>
              <a:rPr lang="en-US" dirty="0" smtClean="0">
                <a:latin typeface="Ubuntu"/>
              </a:rPr>
              <a:t>: 16x speed-up</a:t>
            </a:r>
          </a:p>
          <a:p>
            <a:pPr marL="285750" indent="-285750"/>
            <a:r>
              <a:rPr lang="en-US" b="1" dirty="0" smtClean="0">
                <a:latin typeface="Ubuntu"/>
              </a:rPr>
              <a:t>Browser parallelization</a:t>
            </a:r>
            <a:r>
              <a:rPr lang="en-US" dirty="0" smtClean="0">
                <a:latin typeface="Ubuntu"/>
              </a:rPr>
              <a:t>: 6x speed-up</a:t>
            </a:r>
          </a:p>
          <a:p>
            <a:pPr marL="0" indent="0">
              <a:buNone/>
            </a:pPr>
            <a:r>
              <a:rPr lang="en-US" dirty="0" smtClean="0">
                <a:latin typeface="Ubuntu"/>
              </a:rPr>
              <a:t/>
            </a:r>
            <a:br>
              <a:rPr lang="en-US" dirty="0" smtClean="0">
                <a:latin typeface="Ubuntu"/>
              </a:rPr>
            </a:br>
            <a:r>
              <a:rPr lang="en-US" dirty="0" smtClean="0">
                <a:latin typeface="Ubuntu"/>
              </a:rPr>
              <a:t>Total ~ 500x speed-up!</a:t>
            </a:r>
            <a:endParaRPr lang="en-US" dirty="0">
              <a:effectLst/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40652350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Ubuntu"/>
              </a:rPr>
              <a:t>Binary search in alphabet space</a:t>
            </a:r>
            <a:endParaRPr lang="en-US" sz="3200" dirty="0">
              <a:effectLst/>
              <a:latin typeface="Ubuntu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690688"/>
            <a:ext cx="99060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4901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Ubuntu"/>
              </a:rPr>
              <a:t>Request soup</a:t>
            </a:r>
            <a:endParaRPr lang="en-US" sz="3200" dirty="0">
              <a:effectLst/>
              <a:latin typeface="Ubuntu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>
                <a:latin typeface="Ubuntu"/>
              </a:rPr>
              <a:t>Problem:</a:t>
            </a:r>
          </a:p>
          <a:p>
            <a:endParaRPr lang="en-US" dirty="0" smtClean="0">
              <a:latin typeface="Ubuntu"/>
            </a:endParaRPr>
          </a:p>
          <a:p>
            <a:pPr marL="342900" indent="-342900"/>
            <a:r>
              <a:rPr lang="en-US" dirty="0" smtClean="0">
                <a:latin typeface="Ubuntu"/>
              </a:rPr>
              <a:t>Need 16x samples for block ciphers</a:t>
            </a:r>
          </a:p>
          <a:p>
            <a:pPr marL="342900" indent="-342900"/>
            <a:r>
              <a:rPr lang="en-US" dirty="0" smtClean="0">
                <a:latin typeface="Ubuntu"/>
              </a:rPr>
              <a:t>But we only need the </a:t>
            </a:r>
            <a:r>
              <a:rPr lang="en-US" b="1" i="1" dirty="0" smtClean="0">
                <a:latin typeface="Ubuntu"/>
              </a:rPr>
              <a:t>length mean</a:t>
            </a:r>
          </a:p>
          <a:p>
            <a:pPr marL="342900" indent="-342900"/>
            <a:endParaRPr lang="en-US" dirty="0" smtClean="0">
              <a:latin typeface="Ubuntu"/>
            </a:endParaRPr>
          </a:p>
          <a:p>
            <a:pPr marL="0" indent="0">
              <a:buNone/>
            </a:pPr>
            <a:r>
              <a:rPr lang="en-US" dirty="0" smtClean="0">
                <a:latin typeface="Ubuntu"/>
              </a:rPr>
              <a:t>Solution:</a:t>
            </a:r>
          </a:p>
          <a:p>
            <a:endParaRPr lang="en-US" dirty="0" smtClean="0">
              <a:latin typeface="Ubuntu"/>
            </a:endParaRPr>
          </a:p>
          <a:p>
            <a:pPr marL="342900" indent="-342900"/>
            <a:r>
              <a:rPr lang="en-US" dirty="0" smtClean="0">
                <a:latin typeface="Ubuntu"/>
              </a:rPr>
              <a:t>Responses come pipelined, can’t tell them apart</a:t>
            </a:r>
          </a:p>
          <a:p>
            <a:pPr marL="342900" indent="-342900"/>
            <a:r>
              <a:rPr lang="en-US" dirty="0" smtClean="0">
                <a:latin typeface="Ubuntu"/>
              </a:rPr>
              <a:t>We don’t care! Measure total length</a:t>
            </a:r>
          </a:p>
          <a:p>
            <a:pPr marL="342900" indent="-342900"/>
            <a:r>
              <a:rPr lang="en-US" dirty="0" smtClean="0">
                <a:latin typeface="Ubuntu"/>
              </a:rPr>
              <a:t>Divide by amount, extract mean</a:t>
            </a:r>
            <a:endParaRPr lang="en-US" dirty="0"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2279986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Ubuntu"/>
              </a:rPr>
              <a:t>Browser parallelization</a:t>
            </a:r>
            <a:endParaRPr lang="en-US" sz="3200" dirty="0">
              <a:effectLst/>
              <a:latin typeface="Ubuntu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177208"/>
          </a:xfrm>
        </p:spPr>
        <p:txBody>
          <a:bodyPr>
            <a:normAutofit/>
          </a:bodyPr>
          <a:lstStyle/>
          <a:p>
            <a:pPr marL="342900" indent="-342900"/>
            <a:r>
              <a:rPr lang="en-US" dirty="0" smtClean="0">
                <a:latin typeface="Ubuntu"/>
              </a:rPr>
              <a:t>Do 6x parallel requests; browsers support it</a:t>
            </a:r>
          </a:p>
          <a:p>
            <a:pPr marL="342900" indent="-342900"/>
            <a:r>
              <a:rPr lang="en-US" dirty="0" smtClean="0">
                <a:latin typeface="Ubuntu"/>
              </a:rPr>
              <a:t>Each parallel request cannot adapt based on previous</a:t>
            </a:r>
          </a:p>
          <a:p>
            <a:pPr marL="342900" indent="-342900"/>
            <a:r>
              <a:rPr lang="en-US" dirty="0" smtClean="0">
                <a:latin typeface="Ubuntu"/>
              </a:rPr>
              <a:t>But we need many samples of same candidates anyway</a:t>
            </a:r>
          </a:p>
          <a:p>
            <a:pPr marL="342900" indent="-342900"/>
            <a:r>
              <a:rPr lang="en-US" dirty="0" smtClean="0">
                <a:latin typeface="Ubuntu"/>
              </a:rPr>
              <a:t>No need to adapt before we collect enough</a:t>
            </a:r>
            <a:endParaRPr lang="en-US" dirty="0">
              <a:latin typeface="Ubuntu"/>
            </a:endParaRPr>
          </a:p>
        </p:txBody>
      </p:sp>
      <p:pic>
        <p:nvPicPr>
          <p:cNvPr id="4" name="Picture 2" descr="https://lh6.googleusercontent.com/_3PcmPjJUdnPXCIefP_AELus61gk65_nWEmy0oBeNImfP9L53TgOLLFWmLxOvZMWhn4K_OalnHswbGHH8KUiDJElJvc3Wgr693jhj10qie1yYgoxYKkFRGioKEYxlMTHcL_W3BywKm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171" y="4002833"/>
            <a:ext cx="4985657" cy="2557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941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Ubuntu"/>
              </a:rPr>
              <a:t>Statistically expected* runtime</a:t>
            </a:r>
            <a:endParaRPr lang="en-US" sz="3200" dirty="0">
              <a:effectLst/>
              <a:latin typeface="Ubuntu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91199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Ubuntu"/>
              </a:rPr>
              <a:t>Request soup + browser parallelization:</a:t>
            </a:r>
          </a:p>
          <a:p>
            <a:pPr lvl="1"/>
            <a:r>
              <a:rPr lang="en-US" dirty="0">
                <a:latin typeface="Ubuntu"/>
              </a:rPr>
              <a:t>16 requests in 1.5 </a:t>
            </a:r>
            <a:r>
              <a:rPr lang="en-US" dirty="0" smtClean="0">
                <a:latin typeface="Ubuntu"/>
              </a:rPr>
              <a:t>sec (in </a:t>
            </a:r>
            <a:r>
              <a:rPr lang="en-US" dirty="0">
                <a:latin typeface="Ubuntu"/>
              </a:rPr>
              <a:t>good network)</a:t>
            </a:r>
          </a:p>
          <a:p>
            <a:pPr marL="0" indent="0">
              <a:buNone/>
            </a:pPr>
            <a:endParaRPr lang="en-US" sz="2400" dirty="0" smtClean="0">
              <a:latin typeface="Ubuntu"/>
            </a:endParaRPr>
          </a:p>
          <a:p>
            <a:r>
              <a:rPr lang="en-US" sz="2400" dirty="0" smtClean="0">
                <a:latin typeface="Ubuntu"/>
              </a:rPr>
              <a:t>Assuming </a:t>
            </a:r>
            <a:r>
              <a:rPr lang="en-US" sz="2400" b="1" dirty="0" smtClean="0">
                <a:latin typeface="Ubuntu"/>
              </a:rPr>
              <a:t>limited noise</a:t>
            </a:r>
            <a:r>
              <a:rPr lang="en-US" sz="2400" dirty="0" smtClean="0">
                <a:latin typeface="Ubuntu"/>
              </a:rPr>
              <a:t>:</a:t>
            </a:r>
          </a:p>
          <a:p>
            <a:pPr lvl="1"/>
            <a:r>
              <a:rPr lang="en-US" dirty="0" smtClean="0">
                <a:effectLst/>
                <a:latin typeface="Ubuntu"/>
              </a:rPr>
              <a:t>Using sequential technique: 3 min / byte</a:t>
            </a:r>
          </a:p>
          <a:p>
            <a:pPr marL="1257300" lvl="2" indent="-342900"/>
            <a:r>
              <a:rPr lang="en-US" sz="2400" dirty="0" smtClean="0">
                <a:latin typeface="Ubuntu"/>
              </a:rPr>
              <a:t>3 </a:t>
            </a:r>
            <a:r>
              <a:rPr lang="en-US" sz="2400" dirty="0">
                <a:latin typeface="Ubuntu"/>
              </a:rPr>
              <a:t>batches per </a:t>
            </a:r>
            <a:r>
              <a:rPr lang="en-US" sz="2400" dirty="0" smtClean="0">
                <a:latin typeface="Ubuntu"/>
              </a:rPr>
              <a:t>candidate</a:t>
            </a:r>
            <a:endParaRPr lang="en-US" sz="2400" dirty="0">
              <a:latin typeface="Ubuntu"/>
            </a:endParaRPr>
          </a:p>
          <a:p>
            <a:pPr marL="800100" lvl="1" indent="-342900"/>
            <a:r>
              <a:rPr lang="en-US" dirty="0" smtClean="0">
                <a:latin typeface="Ubuntu"/>
              </a:rPr>
              <a:t>Using divide &amp; conquer: 36 sec / byte</a:t>
            </a:r>
          </a:p>
          <a:p>
            <a:pPr marL="0" indent="0">
              <a:buNone/>
            </a:pPr>
            <a:endParaRPr lang="en-US" sz="2400" dirty="0" smtClean="0">
              <a:effectLst/>
              <a:latin typeface="Ubuntu"/>
            </a:endParaRPr>
          </a:p>
          <a:p>
            <a:pPr marL="0" indent="0">
              <a:buNone/>
            </a:pPr>
            <a:r>
              <a:rPr lang="en-US" sz="2400" dirty="0" smtClean="0">
                <a:latin typeface="Ubuntu"/>
              </a:rPr>
              <a:t>* Additional batches may be needed if confidence is low</a:t>
            </a:r>
            <a:endParaRPr lang="en-US" sz="2400" dirty="0">
              <a:effectLst/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31791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/>
            <a:r>
              <a:rPr lang="en-US" sz="3200" dirty="0" smtClean="0">
                <a:latin typeface="Ubuntu"/>
              </a:rPr>
              <a:t>Compression side-channel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31694"/>
          </a:xfrm>
        </p:spPr>
        <p:txBody>
          <a:bodyPr>
            <a:normAutofit/>
          </a:bodyPr>
          <a:lstStyle/>
          <a:p>
            <a:pPr marL="342900" indent="-342900"/>
            <a:r>
              <a:rPr lang="en-US" dirty="0" smtClean="0">
                <a:latin typeface="Ubuntu"/>
              </a:rPr>
              <a:t>CRIME</a:t>
            </a:r>
          </a:p>
          <a:p>
            <a:pPr marL="800100" lvl="1" indent="-342900"/>
            <a:r>
              <a:rPr lang="en-US" dirty="0" smtClean="0">
                <a:latin typeface="Ubuntu"/>
              </a:rPr>
              <a:t>[2012] Thai Duong, </a:t>
            </a:r>
            <a:r>
              <a:rPr lang="en-US" dirty="0" err="1" smtClean="0">
                <a:latin typeface="Ubuntu"/>
              </a:rPr>
              <a:t>Juliano</a:t>
            </a:r>
            <a:r>
              <a:rPr lang="en-US" dirty="0" smtClean="0">
                <a:latin typeface="Ubuntu"/>
              </a:rPr>
              <a:t> Rizzo</a:t>
            </a:r>
          </a:p>
          <a:p>
            <a:pPr marL="800100" lvl="1" indent="-342900"/>
            <a:r>
              <a:rPr lang="en-US" dirty="0" smtClean="0">
                <a:latin typeface="Ubuntu"/>
              </a:rPr>
              <a:t>Exploits HTTP </a:t>
            </a:r>
            <a:r>
              <a:rPr lang="en-US" b="1" dirty="0" smtClean="0">
                <a:latin typeface="Ubuntu"/>
              </a:rPr>
              <a:t>request</a:t>
            </a:r>
            <a:r>
              <a:rPr lang="en-US" dirty="0" smtClean="0">
                <a:latin typeface="Ubuntu"/>
              </a:rPr>
              <a:t> compression</a:t>
            </a:r>
          </a:p>
          <a:p>
            <a:pPr marL="800100" lvl="1" indent="-342900"/>
            <a:r>
              <a:rPr lang="en-US" dirty="0" smtClean="0">
                <a:latin typeface="Ubuntu"/>
              </a:rPr>
              <a:t>Target: </a:t>
            </a:r>
            <a:r>
              <a:rPr lang="en-US" b="1" dirty="0" smtClean="0">
                <a:latin typeface="Ubuntu"/>
              </a:rPr>
              <a:t>Cookies</a:t>
            </a:r>
          </a:p>
          <a:p>
            <a:pPr marL="800100" lvl="1" indent="-342900"/>
            <a:r>
              <a:rPr lang="en-US" b="1" dirty="0" smtClean="0">
                <a:latin typeface="Ubuntu"/>
              </a:rPr>
              <a:t>Mitigated</a:t>
            </a:r>
          </a:p>
          <a:p>
            <a:pPr marL="800100" lvl="1" indent="-342900"/>
            <a:endParaRPr lang="en-US" dirty="0">
              <a:latin typeface="Ubuntu"/>
            </a:endParaRPr>
          </a:p>
          <a:p>
            <a:pPr marL="342900" indent="-342900"/>
            <a:r>
              <a:rPr lang="en-US" dirty="0" smtClean="0">
                <a:latin typeface="Ubuntu"/>
              </a:rPr>
              <a:t>BREACH</a:t>
            </a:r>
          </a:p>
          <a:p>
            <a:pPr marL="800100" lvl="1" indent="-342900"/>
            <a:r>
              <a:rPr lang="en-US" dirty="0" smtClean="0">
                <a:latin typeface="Ubuntu"/>
              </a:rPr>
              <a:t>[2013] Angelo Prado, Neal Harris, </a:t>
            </a:r>
            <a:r>
              <a:rPr lang="en-US" dirty="0" err="1" smtClean="0">
                <a:latin typeface="Ubuntu"/>
              </a:rPr>
              <a:t>Yoel</a:t>
            </a:r>
            <a:r>
              <a:rPr lang="en-US" dirty="0" smtClean="0">
                <a:latin typeface="Ubuntu"/>
              </a:rPr>
              <a:t> Gluck</a:t>
            </a:r>
          </a:p>
          <a:p>
            <a:pPr marL="800100" lvl="1" indent="-342900"/>
            <a:r>
              <a:rPr lang="en-US" dirty="0" smtClean="0">
                <a:latin typeface="Ubuntu"/>
              </a:rPr>
              <a:t>Exploits HTTP </a:t>
            </a:r>
            <a:r>
              <a:rPr lang="en-US" b="1" dirty="0" smtClean="0">
                <a:latin typeface="Ubuntu"/>
              </a:rPr>
              <a:t>response</a:t>
            </a:r>
            <a:r>
              <a:rPr lang="en-US" dirty="0" smtClean="0">
                <a:latin typeface="Ubuntu"/>
              </a:rPr>
              <a:t> compression</a:t>
            </a:r>
          </a:p>
          <a:p>
            <a:pPr marL="800100" lvl="1" indent="-342900"/>
            <a:r>
              <a:rPr lang="en-US" dirty="0" smtClean="0">
                <a:latin typeface="Ubuntu"/>
              </a:rPr>
              <a:t>Target: </a:t>
            </a:r>
            <a:r>
              <a:rPr lang="en-US" b="1" dirty="0" smtClean="0">
                <a:latin typeface="Ubuntu"/>
              </a:rPr>
              <a:t>CSRF tokens</a:t>
            </a:r>
          </a:p>
          <a:p>
            <a:pPr marL="800100" lvl="1" indent="-342900"/>
            <a:r>
              <a:rPr lang="en-US" b="1" dirty="0" smtClean="0">
                <a:latin typeface="Ubuntu"/>
              </a:rPr>
              <a:t>Still feasible</a:t>
            </a:r>
          </a:p>
        </p:txBody>
      </p:sp>
    </p:spTree>
    <p:extLst>
      <p:ext uri="{BB962C8B-B14F-4D97-AF65-F5344CB8AC3E}">
        <p14:creationId xmlns:p14="http://schemas.microsoft.com/office/powerpoint/2010/main" val="268054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838200" y="438540"/>
            <a:ext cx="10515600" cy="13995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9600" dirty="0" smtClean="0">
                <a:latin typeface="Ubuntu"/>
              </a:rPr>
              <a:t>Rupture</a:t>
            </a:r>
            <a:endParaRPr lang="en-US" sz="9600" dirty="0">
              <a:latin typeface="Ubuntu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56215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6755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Ubuntu"/>
              </a:rPr>
              <a:t>A framework to break HTTPS</a:t>
            </a:r>
            <a:endParaRPr lang="en-US" sz="3200" dirty="0">
              <a:effectLst/>
              <a:latin typeface="Ubuntu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91199"/>
          </a:xfrm>
        </p:spPr>
        <p:txBody>
          <a:bodyPr>
            <a:normAutofit/>
          </a:bodyPr>
          <a:lstStyle/>
          <a:p>
            <a:pPr marL="342900" indent="-342900"/>
            <a:r>
              <a:rPr lang="en-US" b="1" dirty="0" smtClean="0">
                <a:latin typeface="Ubuntu"/>
              </a:rPr>
              <a:t>Open source</a:t>
            </a:r>
            <a:r>
              <a:rPr lang="en-US" dirty="0" smtClean="0">
                <a:latin typeface="Ubuntu"/>
              </a:rPr>
              <a:t>: MIT licensed</a:t>
            </a:r>
          </a:p>
          <a:p>
            <a:pPr marL="342900" indent="-342900"/>
            <a:r>
              <a:rPr lang="en-US" dirty="0" smtClean="0">
                <a:latin typeface="Ubuntu"/>
              </a:rPr>
              <a:t>Source code: </a:t>
            </a:r>
            <a:r>
              <a:rPr lang="en-US" u="sng" dirty="0" smtClean="0">
                <a:solidFill>
                  <a:schemeClr val="bg1"/>
                </a:solidFill>
                <a:latin typeface="Ubuntu"/>
                <a:hlinkClick r:id="rId2"/>
              </a:rPr>
              <a:t>https://github.com/dionyziz/rupture</a:t>
            </a:r>
            <a:endParaRPr lang="en-US" u="sng" dirty="0" smtClean="0">
              <a:solidFill>
                <a:schemeClr val="bg1"/>
              </a:solidFill>
              <a:latin typeface="Ubuntu"/>
            </a:endParaRPr>
          </a:p>
          <a:p>
            <a:pPr marL="342900" indent="-342900"/>
            <a:r>
              <a:rPr lang="en-US" dirty="0" smtClean="0">
                <a:latin typeface="Ubuntu"/>
              </a:rPr>
              <a:t>Website: </a:t>
            </a:r>
            <a:r>
              <a:rPr lang="en-US" dirty="0" smtClean="0">
                <a:latin typeface="Ubuntu"/>
                <a:hlinkClick r:id="rId3"/>
              </a:rPr>
              <a:t>https://ruptureit.com/</a:t>
            </a:r>
            <a:r>
              <a:rPr lang="en-US" dirty="0" smtClean="0">
                <a:latin typeface="Ubuntu"/>
              </a:rPr>
              <a:t> </a:t>
            </a:r>
          </a:p>
          <a:p>
            <a:pPr marL="342900" indent="-342900"/>
            <a:r>
              <a:rPr lang="en-US" dirty="0" smtClean="0">
                <a:latin typeface="Ubuntu"/>
              </a:rPr>
              <a:t>Team:</a:t>
            </a:r>
          </a:p>
          <a:p>
            <a:pPr marL="800100" lvl="1" indent="-342900"/>
            <a:r>
              <a:rPr lang="en-US" dirty="0" err="1" smtClean="0">
                <a:latin typeface="Ubuntu"/>
              </a:rPr>
              <a:t>Dionysis</a:t>
            </a:r>
            <a:r>
              <a:rPr lang="en-US" dirty="0" smtClean="0">
                <a:latin typeface="Ubuntu"/>
              </a:rPr>
              <a:t> </a:t>
            </a:r>
            <a:r>
              <a:rPr lang="en-US" dirty="0" err="1" smtClean="0">
                <a:latin typeface="Ubuntu"/>
              </a:rPr>
              <a:t>Zindros</a:t>
            </a:r>
            <a:endParaRPr lang="en-US" dirty="0" smtClean="0">
              <a:latin typeface="Ubuntu"/>
            </a:endParaRPr>
          </a:p>
          <a:p>
            <a:pPr marL="800100" lvl="1" indent="-342900"/>
            <a:r>
              <a:rPr lang="en-US" dirty="0" smtClean="0">
                <a:latin typeface="Ubuntu"/>
              </a:rPr>
              <a:t>Eva </a:t>
            </a:r>
            <a:r>
              <a:rPr lang="en-US" dirty="0" err="1" smtClean="0">
                <a:latin typeface="Ubuntu"/>
              </a:rPr>
              <a:t>Sarafianou</a:t>
            </a:r>
            <a:endParaRPr lang="en-US" dirty="0" smtClean="0">
              <a:latin typeface="Ubuntu"/>
            </a:endParaRPr>
          </a:p>
          <a:p>
            <a:pPr marL="800100" lvl="1" indent="-342900"/>
            <a:r>
              <a:rPr lang="en-US" dirty="0" smtClean="0">
                <a:latin typeface="Ubuntu"/>
              </a:rPr>
              <a:t>Dimitris </a:t>
            </a:r>
            <a:r>
              <a:rPr lang="en-US" dirty="0" err="1" smtClean="0">
                <a:latin typeface="Ubuntu"/>
              </a:rPr>
              <a:t>Karakostas</a:t>
            </a:r>
            <a:endParaRPr lang="en-US" dirty="0"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8883694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Ubuntu"/>
              </a:rPr>
              <a:t>Rupture</a:t>
            </a:r>
            <a:endParaRPr lang="en-US" sz="3200" dirty="0">
              <a:effectLst/>
              <a:latin typeface="Ubuntu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91199"/>
          </a:xfrm>
        </p:spPr>
        <p:txBody>
          <a:bodyPr>
            <a:normAutofit/>
          </a:bodyPr>
          <a:lstStyle/>
          <a:p>
            <a:pPr marL="285750" indent="-285750"/>
            <a:r>
              <a:rPr lang="en-US" dirty="0" smtClean="0">
                <a:latin typeface="Ubuntu"/>
              </a:rPr>
              <a:t>General web attack framework</a:t>
            </a:r>
          </a:p>
          <a:p>
            <a:pPr marL="742950" lvl="1" indent="-285750"/>
            <a:r>
              <a:rPr lang="en-US" sz="2800" dirty="0">
                <a:latin typeface="Ubuntu"/>
              </a:rPr>
              <a:t>Can be adapted to work for CRIME, POODLE, …</a:t>
            </a:r>
          </a:p>
          <a:p>
            <a:pPr marL="285750" indent="-285750"/>
            <a:r>
              <a:rPr lang="en-US" dirty="0">
                <a:latin typeface="Ubuntu"/>
              </a:rPr>
              <a:t>Persistent command &amp; control </a:t>
            </a:r>
            <a:r>
              <a:rPr lang="en-US" dirty="0" smtClean="0">
                <a:latin typeface="Ubuntu"/>
              </a:rPr>
              <a:t>channel</a:t>
            </a:r>
          </a:p>
          <a:p>
            <a:pPr marL="285750" indent="-285750"/>
            <a:r>
              <a:rPr lang="en-US" dirty="0" smtClean="0">
                <a:latin typeface="Ubuntu"/>
              </a:rPr>
              <a:t>Extensible</a:t>
            </a:r>
          </a:p>
          <a:p>
            <a:pPr marL="742950" lvl="1" indent="-285750"/>
            <a:r>
              <a:rPr lang="en-US" sz="2800" dirty="0" smtClean="0">
                <a:latin typeface="Ubuntu"/>
              </a:rPr>
              <a:t>Modular analysis / optimizations / strategies</a:t>
            </a:r>
          </a:p>
          <a:p>
            <a:pPr marL="742950" lvl="1" indent="-285750"/>
            <a:r>
              <a:rPr lang="en-US" sz="2800" dirty="0" smtClean="0">
                <a:latin typeface="Ubuntu"/>
              </a:rPr>
              <a:t>Experiment with your own</a:t>
            </a:r>
            <a:endParaRPr lang="en-US" sz="2800" dirty="0">
              <a:latin typeface="Ubuntu"/>
            </a:endParaRPr>
          </a:p>
          <a:p>
            <a:pPr marL="285750" indent="-285750"/>
            <a:r>
              <a:rPr lang="en-US" dirty="0" smtClean="0">
                <a:latin typeface="Ubuntu"/>
              </a:rPr>
              <a:t>Scalable architecture: Multiple attacks simultaneously</a:t>
            </a:r>
            <a:endParaRPr lang="en-US" dirty="0"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18666084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rchitectur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36" y="0"/>
            <a:ext cx="77218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746878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rchitectur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36" y="0"/>
            <a:ext cx="77218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 flipV="1">
            <a:off x="6316824" y="503853"/>
            <a:ext cx="1922107" cy="76511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378891" y="149290"/>
            <a:ext cx="3813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[evil </a:t>
            </a:r>
            <a:r>
              <a:rPr lang="en-US" sz="2800" dirty="0" err="1" smtClean="0">
                <a:solidFill>
                  <a:srgbClr val="C00000"/>
                </a:solidFill>
              </a:rPr>
              <a:t>js</a:t>
            </a:r>
            <a:r>
              <a:rPr lang="en-US" sz="2800" dirty="0" smtClean="0">
                <a:solidFill>
                  <a:srgbClr val="C00000"/>
                </a:solidFill>
              </a:rPr>
              <a:t>]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Execute work</a:t>
            </a:r>
            <a:endParaRPr lang="el-GR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6173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rchitectur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36" y="0"/>
            <a:ext cx="77218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 flipV="1">
            <a:off x="6316824" y="503853"/>
            <a:ext cx="1922107" cy="76511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378891" y="149290"/>
            <a:ext cx="3813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[evil </a:t>
            </a:r>
            <a:r>
              <a:rPr lang="en-US" sz="2800" dirty="0" err="1" smtClean="0">
                <a:solidFill>
                  <a:srgbClr val="C00000"/>
                </a:solidFill>
              </a:rPr>
              <a:t>js</a:t>
            </a:r>
            <a:r>
              <a:rPr lang="en-US" sz="2800" dirty="0" smtClean="0">
                <a:solidFill>
                  <a:srgbClr val="C00000"/>
                </a:solidFill>
              </a:rPr>
              <a:t>]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Execute work</a:t>
            </a:r>
            <a:endParaRPr lang="el-GR" sz="2800" dirty="0">
              <a:solidFill>
                <a:srgbClr val="C00000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1856792" y="2855167"/>
            <a:ext cx="2276669" cy="57383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0" y="3429000"/>
            <a:ext cx="3806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Inject evil </a:t>
            </a:r>
            <a:r>
              <a:rPr lang="en-US" sz="2800" dirty="0" err="1" smtClean="0">
                <a:solidFill>
                  <a:srgbClr val="FF0000"/>
                </a:solidFill>
              </a:rPr>
              <a:t>js</a:t>
            </a:r>
            <a:r>
              <a:rPr lang="en-US" sz="2800" dirty="0" smtClean="0">
                <a:solidFill>
                  <a:srgbClr val="FF0000"/>
                </a:solidFill>
              </a:rPr>
              <a:t> in HTTP</a:t>
            </a:r>
            <a:endParaRPr lang="el-GR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43526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rchitectur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36" y="0"/>
            <a:ext cx="77218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 flipV="1">
            <a:off x="6316824" y="503853"/>
            <a:ext cx="1922107" cy="76511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378891" y="149290"/>
            <a:ext cx="3813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[evil </a:t>
            </a:r>
            <a:r>
              <a:rPr lang="en-US" sz="2800" dirty="0" err="1" smtClean="0">
                <a:solidFill>
                  <a:srgbClr val="C00000"/>
                </a:solidFill>
              </a:rPr>
              <a:t>js</a:t>
            </a:r>
            <a:r>
              <a:rPr lang="en-US" sz="2800" dirty="0" smtClean="0">
                <a:solidFill>
                  <a:srgbClr val="C00000"/>
                </a:solidFill>
              </a:rPr>
              <a:t>]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Execute work</a:t>
            </a:r>
            <a:endParaRPr lang="el-GR" sz="2800" dirty="0">
              <a:solidFill>
                <a:srgbClr val="C00000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1856792" y="2855167"/>
            <a:ext cx="2276669" cy="57383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0" y="3429000"/>
            <a:ext cx="3806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Inject evil </a:t>
            </a:r>
            <a:r>
              <a:rPr lang="en-US" sz="2800" dirty="0" err="1" smtClean="0">
                <a:solidFill>
                  <a:srgbClr val="FF0000"/>
                </a:solidFill>
              </a:rPr>
              <a:t>js</a:t>
            </a:r>
            <a:r>
              <a:rPr lang="en-US" sz="2800" dirty="0" smtClean="0">
                <a:solidFill>
                  <a:srgbClr val="FF0000"/>
                </a:solidFill>
              </a:rPr>
              <a:t> in HTTP</a:t>
            </a:r>
            <a:endParaRPr lang="el-GR" sz="2800" dirty="0">
              <a:solidFill>
                <a:srgbClr val="FF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2743200" y="4590661"/>
            <a:ext cx="1931437" cy="279919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65922" y="4870580"/>
            <a:ext cx="37882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Give/Report work</a:t>
            </a:r>
            <a:endParaRPr lang="el-GR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57634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rchitectur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36" y="0"/>
            <a:ext cx="77218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 flipV="1">
            <a:off x="6316824" y="503853"/>
            <a:ext cx="1922107" cy="76511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378891" y="149290"/>
            <a:ext cx="3813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[evil </a:t>
            </a:r>
            <a:r>
              <a:rPr lang="en-US" sz="2800" dirty="0" err="1" smtClean="0">
                <a:solidFill>
                  <a:srgbClr val="C00000"/>
                </a:solidFill>
              </a:rPr>
              <a:t>js</a:t>
            </a:r>
            <a:r>
              <a:rPr lang="en-US" sz="2800" dirty="0" smtClean="0">
                <a:solidFill>
                  <a:srgbClr val="C00000"/>
                </a:solidFill>
              </a:rPr>
              <a:t>]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Execute work</a:t>
            </a:r>
            <a:endParaRPr lang="el-GR" sz="2800" dirty="0">
              <a:solidFill>
                <a:srgbClr val="C00000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1856792" y="2855167"/>
            <a:ext cx="2276669" cy="57383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0" y="3429000"/>
            <a:ext cx="3806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Inject evil </a:t>
            </a:r>
            <a:r>
              <a:rPr lang="en-US" sz="2800" dirty="0" err="1" smtClean="0">
                <a:solidFill>
                  <a:srgbClr val="FF0000"/>
                </a:solidFill>
              </a:rPr>
              <a:t>js</a:t>
            </a:r>
            <a:r>
              <a:rPr lang="en-US" sz="2800" dirty="0" smtClean="0">
                <a:solidFill>
                  <a:srgbClr val="FF0000"/>
                </a:solidFill>
              </a:rPr>
              <a:t> in HTTP</a:t>
            </a:r>
            <a:endParaRPr lang="el-GR" sz="2800" dirty="0">
              <a:solidFill>
                <a:srgbClr val="FF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2743200" y="4590661"/>
            <a:ext cx="1931437" cy="279919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65922" y="4870580"/>
            <a:ext cx="37882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Give/Report work</a:t>
            </a:r>
            <a:endParaRPr lang="el-GR" sz="2800" dirty="0">
              <a:solidFill>
                <a:srgbClr val="0070C0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9399039" y="3952220"/>
            <a:ext cx="786126" cy="335903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285446" y="3345625"/>
            <a:ext cx="18490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Control</a:t>
            </a:r>
          </a:p>
          <a:p>
            <a:r>
              <a:rPr lang="en-US" sz="2800" dirty="0" smtClean="0">
                <a:solidFill>
                  <a:srgbClr val="0070C0"/>
                </a:solidFill>
              </a:rPr>
              <a:t>Analyze</a:t>
            </a:r>
            <a:endParaRPr lang="en-US" sz="2800" dirty="0">
              <a:solidFill>
                <a:srgbClr val="0070C0"/>
              </a:solidFill>
            </a:endParaRPr>
          </a:p>
          <a:p>
            <a:r>
              <a:rPr lang="en-US" sz="2800" dirty="0" smtClean="0">
                <a:solidFill>
                  <a:srgbClr val="0070C0"/>
                </a:solidFill>
              </a:rPr>
              <a:t>Command</a:t>
            </a:r>
            <a:endParaRPr lang="el-GR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09391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rchitectur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36" y="0"/>
            <a:ext cx="77218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 flipV="1">
            <a:off x="6316824" y="503853"/>
            <a:ext cx="1922107" cy="76511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378891" y="149290"/>
            <a:ext cx="3813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[evil </a:t>
            </a:r>
            <a:r>
              <a:rPr lang="en-US" sz="2800" dirty="0" err="1" smtClean="0">
                <a:solidFill>
                  <a:srgbClr val="C00000"/>
                </a:solidFill>
              </a:rPr>
              <a:t>js</a:t>
            </a:r>
            <a:r>
              <a:rPr lang="en-US" sz="2800" dirty="0" smtClean="0">
                <a:solidFill>
                  <a:srgbClr val="C00000"/>
                </a:solidFill>
              </a:rPr>
              <a:t>]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Execute work</a:t>
            </a:r>
            <a:endParaRPr lang="el-GR" sz="2800" dirty="0">
              <a:solidFill>
                <a:srgbClr val="C00000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1856792" y="2855167"/>
            <a:ext cx="2276669" cy="57383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0" y="3429000"/>
            <a:ext cx="3806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Inject evil </a:t>
            </a:r>
            <a:r>
              <a:rPr lang="en-US" sz="2800" dirty="0" err="1" smtClean="0">
                <a:solidFill>
                  <a:srgbClr val="FF0000"/>
                </a:solidFill>
              </a:rPr>
              <a:t>js</a:t>
            </a:r>
            <a:r>
              <a:rPr lang="en-US" sz="2800" dirty="0" smtClean="0">
                <a:solidFill>
                  <a:srgbClr val="FF0000"/>
                </a:solidFill>
              </a:rPr>
              <a:t> in HTTP</a:t>
            </a:r>
            <a:endParaRPr lang="el-GR" sz="2800" dirty="0">
              <a:solidFill>
                <a:srgbClr val="FF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2743200" y="4590661"/>
            <a:ext cx="1931437" cy="279919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65922" y="4870580"/>
            <a:ext cx="37882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Give/Report work</a:t>
            </a:r>
            <a:endParaRPr lang="el-GR" sz="2800" dirty="0">
              <a:solidFill>
                <a:srgbClr val="0070C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988629" y="2332653"/>
            <a:ext cx="1763485" cy="41054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827562" y="1789093"/>
            <a:ext cx="33644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Capture/Report victim traffic</a:t>
            </a:r>
            <a:endParaRPr lang="el-GR" sz="2800" dirty="0">
              <a:solidFill>
                <a:srgbClr val="FF0000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9399039" y="3952220"/>
            <a:ext cx="786126" cy="335903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285446" y="3345625"/>
            <a:ext cx="18490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Control</a:t>
            </a:r>
          </a:p>
          <a:p>
            <a:r>
              <a:rPr lang="en-US" sz="2800" dirty="0" smtClean="0">
                <a:solidFill>
                  <a:srgbClr val="0070C0"/>
                </a:solidFill>
              </a:rPr>
              <a:t>Analyze</a:t>
            </a:r>
          </a:p>
          <a:p>
            <a:r>
              <a:rPr lang="en-US" sz="2800" dirty="0" smtClean="0">
                <a:solidFill>
                  <a:srgbClr val="0070C0"/>
                </a:solidFill>
              </a:rPr>
              <a:t>Command</a:t>
            </a:r>
            <a:endParaRPr lang="el-GR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77337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rchitectur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36" y="0"/>
            <a:ext cx="77218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 flipV="1">
            <a:off x="6316824" y="503853"/>
            <a:ext cx="1922107" cy="76511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378891" y="149290"/>
            <a:ext cx="3813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[evil </a:t>
            </a:r>
            <a:r>
              <a:rPr lang="en-US" sz="2800" dirty="0" err="1" smtClean="0">
                <a:solidFill>
                  <a:srgbClr val="C00000"/>
                </a:solidFill>
              </a:rPr>
              <a:t>js</a:t>
            </a:r>
            <a:r>
              <a:rPr lang="en-US" sz="2800" dirty="0" smtClean="0">
                <a:solidFill>
                  <a:srgbClr val="C00000"/>
                </a:solidFill>
              </a:rPr>
              <a:t>]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Execute work</a:t>
            </a:r>
            <a:endParaRPr lang="el-GR" sz="2800" dirty="0">
              <a:solidFill>
                <a:srgbClr val="C00000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1856792" y="2855167"/>
            <a:ext cx="2276669" cy="57383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0" y="3429000"/>
            <a:ext cx="3806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Inject evil </a:t>
            </a:r>
            <a:r>
              <a:rPr lang="en-US" sz="2800" dirty="0" err="1" smtClean="0">
                <a:solidFill>
                  <a:srgbClr val="FF0000"/>
                </a:solidFill>
              </a:rPr>
              <a:t>js</a:t>
            </a:r>
            <a:r>
              <a:rPr lang="en-US" sz="2800" dirty="0" smtClean="0">
                <a:solidFill>
                  <a:srgbClr val="FF0000"/>
                </a:solidFill>
              </a:rPr>
              <a:t> in HTTP</a:t>
            </a:r>
            <a:endParaRPr lang="el-GR" sz="2800" dirty="0">
              <a:solidFill>
                <a:srgbClr val="FF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2743200" y="4590661"/>
            <a:ext cx="1931437" cy="279919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65922" y="4870580"/>
            <a:ext cx="37882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Give/Report work</a:t>
            </a:r>
            <a:endParaRPr lang="el-GR" sz="2800" dirty="0">
              <a:solidFill>
                <a:srgbClr val="0070C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988629" y="2332653"/>
            <a:ext cx="1763485" cy="41054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827562" y="1789093"/>
            <a:ext cx="33644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Capture/Report victim traffic</a:t>
            </a:r>
            <a:endParaRPr lang="el-GR" sz="2800" dirty="0">
              <a:solidFill>
                <a:srgbClr val="FF0000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9399039" y="3952220"/>
            <a:ext cx="786126" cy="335903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285446" y="3345625"/>
            <a:ext cx="18490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Control</a:t>
            </a:r>
          </a:p>
          <a:p>
            <a:r>
              <a:rPr lang="en-US" sz="2800" dirty="0" smtClean="0">
                <a:solidFill>
                  <a:srgbClr val="0070C0"/>
                </a:solidFill>
              </a:rPr>
              <a:t>Analyze</a:t>
            </a:r>
          </a:p>
          <a:p>
            <a:r>
              <a:rPr lang="en-US" sz="2800" dirty="0" smtClean="0">
                <a:solidFill>
                  <a:srgbClr val="0070C0"/>
                </a:solidFill>
              </a:rPr>
              <a:t>Command</a:t>
            </a:r>
            <a:endParaRPr lang="el-GR" sz="2800" dirty="0">
              <a:solidFill>
                <a:srgbClr val="0070C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8904495" y="5980922"/>
            <a:ext cx="1135244" cy="8312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088349" y="5503868"/>
            <a:ext cx="18490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Persistent storage</a:t>
            </a:r>
            <a:endParaRPr lang="el-GR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539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838200" y="244518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dirty="0" smtClean="0">
                <a:latin typeface="Ubuntu"/>
              </a:rPr>
              <a:t>Attack anatomy</a:t>
            </a:r>
            <a:endParaRPr lang="el-GR" sz="6000" dirty="0"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93442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Ubuntu"/>
              </a:rPr>
              <a:t>Robust, persistent command &amp; control</a:t>
            </a:r>
            <a:endParaRPr lang="en-US" sz="3200" dirty="0">
              <a:effectLst/>
              <a:latin typeface="Ubuntu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91199"/>
          </a:xfrm>
        </p:spPr>
        <p:txBody>
          <a:bodyPr>
            <a:normAutofit/>
          </a:bodyPr>
          <a:lstStyle/>
          <a:p>
            <a:pPr marL="342900" indent="-342900"/>
            <a:r>
              <a:rPr lang="en-US" sz="2400" dirty="0" smtClean="0">
                <a:latin typeface="Ubuntu"/>
              </a:rPr>
              <a:t>Automatically inject JS to HTTP</a:t>
            </a:r>
          </a:p>
          <a:p>
            <a:pPr marL="342900" indent="-342900"/>
            <a:r>
              <a:rPr lang="en-US" sz="2400" dirty="0" smtClean="0">
                <a:latin typeface="Ubuntu"/>
              </a:rPr>
              <a:t>All plaintext connections infected</a:t>
            </a:r>
          </a:p>
          <a:p>
            <a:pPr marL="342900" indent="-342900"/>
            <a:r>
              <a:rPr lang="en-US" sz="2400" dirty="0" smtClean="0">
                <a:latin typeface="Ubuntu"/>
              </a:rPr>
              <a:t>One tab at a time gets work from C&amp;C server</a:t>
            </a:r>
          </a:p>
          <a:p>
            <a:pPr marL="342900" indent="-342900"/>
            <a:r>
              <a:rPr lang="en-US" sz="2400" dirty="0" smtClean="0">
                <a:latin typeface="Ubuntu"/>
              </a:rPr>
              <a:t>User closes tab? </a:t>
            </a:r>
            <a:r>
              <a:rPr lang="en-US" sz="2400" b="1" dirty="0" smtClean="0">
                <a:latin typeface="Ubuntu"/>
              </a:rPr>
              <a:t>Different tab </a:t>
            </a:r>
            <a:r>
              <a:rPr lang="en-US" sz="2400" dirty="0" smtClean="0">
                <a:latin typeface="Ubuntu"/>
              </a:rPr>
              <a:t>starts attacking</a:t>
            </a:r>
          </a:p>
          <a:p>
            <a:pPr marL="342900" indent="-342900"/>
            <a:r>
              <a:rPr lang="en-US" sz="2400" dirty="0" smtClean="0">
                <a:latin typeface="Ubuntu"/>
              </a:rPr>
              <a:t>User switches browsers? Works on </a:t>
            </a:r>
            <a:r>
              <a:rPr lang="en-US" sz="2400" b="1" dirty="0" smtClean="0">
                <a:latin typeface="Ubuntu"/>
              </a:rPr>
              <a:t>different browser</a:t>
            </a:r>
            <a:endParaRPr lang="en-US" sz="2400" dirty="0" smtClean="0">
              <a:latin typeface="Ubuntu"/>
            </a:endParaRPr>
          </a:p>
          <a:p>
            <a:pPr marL="342900" indent="-342900"/>
            <a:r>
              <a:rPr lang="en-US" sz="2400" dirty="0" smtClean="0">
                <a:latin typeface="Ubuntu"/>
              </a:rPr>
              <a:t>Data collection failed for a sample? Sample </a:t>
            </a:r>
            <a:r>
              <a:rPr lang="en-US" sz="2400" b="1" dirty="0" smtClean="0">
                <a:latin typeface="Ubuntu"/>
              </a:rPr>
              <a:t>recollected</a:t>
            </a:r>
            <a:endParaRPr lang="en-US" sz="2400" dirty="0" smtClean="0">
              <a:latin typeface="Ubuntu"/>
            </a:endParaRPr>
          </a:p>
          <a:p>
            <a:pPr marL="342900" indent="-342900"/>
            <a:r>
              <a:rPr lang="en-US" sz="2400" dirty="0" smtClean="0">
                <a:latin typeface="Ubuntu"/>
              </a:rPr>
              <a:t>User reboots computer? </a:t>
            </a:r>
            <a:r>
              <a:rPr lang="en-US" sz="2400" b="1" dirty="0" smtClean="0">
                <a:latin typeface="Ubuntu"/>
              </a:rPr>
              <a:t>Attack continues</a:t>
            </a:r>
          </a:p>
          <a:p>
            <a:pPr marL="342900" indent="-342900"/>
            <a:r>
              <a:rPr lang="en-US" sz="2400" dirty="0" smtClean="0">
                <a:latin typeface="Ubuntu"/>
              </a:rPr>
              <a:t>Persistent storage → </a:t>
            </a:r>
            <a:r>
              <a:rPr lang="en-US" sz="2400" b="1" dirty="0" smtClean="0">
                <a:latin typeface="Ubuntu"/>
              </a:rPr>
              <a:t>Future analysis </a:t>
            </a:r>
            <a:r>
              <a:rPr lang="en-US" sz="2400" dirty="0" smtClean="0">
                <a:latin typeface="Ubuntu"/>
              </a:rPr>
              <a:t>with new techniques</a:t>
            </a:r>
            <a:endParaRPr lang="en-US" sz="2400" dirty="0"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110630472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838200" y="244518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dirty="0" smtClean="0">
                <a:latin typeface="Ubuntu"/>
              </a:rPr>
              <a:t>Rupture demo</a:t>
            </a:r>
            <a:endParaRPr lang="en-US" sz="6000" dirty="0"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178856099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838200" y="244518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dirty="0" smtClean="0">
                <a:latin typeface="Ubuntu"/>
              </a:rPr>
              <a:t>Mitigation</a:t>
            </a:r>
            <a:endParaRPr lang="en-US" sz="6000" dirty="0"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122828489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Ubuntu"/>
              </a:rPr>
              <a:t>First-party cookies</a:t>
            </a:r>
            <a:endParaRPr lang="en-US" sz="3200" dirty="0">
              <a:effectLst/>
              <a:latin typeface="Ubuntu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91199"/>
          </a:xfrm>
        </p:spPr>
        <p:txBody>
          <a:bodyPr>
            <a:normAutofit/>
          </a:bodyPr>
          <a:lstStyle/>
          <a:p>
            <a:pPr marL="342900" indent="-342900"/>
            <a:r>
              <a:rPr lang="en-US" sz="2400" dirty="0" smtClean="0">
                <a:latin typeface="Ubuntu"/>
              </a:rPr>
              <a:t>Don’t send </a:t>
            </a:r>
            <a:r>
              <a:rPr lang="en-US" sz="2400" dirty="0" err="1" smtClean="0">
                <a:latin typeface="Ubuntu"/>
              </a:rPr>
              <a:t>auth</a:t>
            </a:r>
            <a:r>
              <a:rPr lang="en-US" sz="2400" dirty="0" smtClean="0">
                <a:latin typeface="Ubuntu"/>
              </a:rPr>
              <a:t> cookies cross-origin</a:t>
            </a:r>
          </a:p>
          <a:p>
            <a:pPr marL="342900" indent="-342900"/>
            <a:r>
              <a:rPr lang="en-US" sz="2400" dirty="0" smtClean="0">
                <a:latin typeface="Ubuntu"/>
              </a:rPr>
              <a:t>Backwards compatibility: Web server opts-in</a:t>
            </a:r>
          </a:p>
          <a:p>
            <a:pPr marL="342900" indent="-342900"/>
            <a:r>
              <a:rPr lang="en-US" sz="2400" dirty="0" smtClean="0">
                <a:latin typeface="Ubuntu"/>
              </a:rPr>
              <a:t>Mike West implemented it in Chrome 51</a:t>
            </a:r>
          </a:p>
          <a:p>
            <a:pPr marL="342900" indent="-342900"/>
            <a:r>
              <a:rPr lang="en-US" sz="2400" dirty="0" smtClean="0">
                <a:latin typeface="Ubuntu"/>
              </a:rPr>
              <a:t>Coming April 8th</a:t>
            </a:r>
          </a:p>
          <a:p>
            <a:pPr marL="0" indent="0">
              <a:buNone/>
            </a:pPr>
            <a:r>
              <a:rPr lang="en-US" sz="2400" dirty="0" smtClean="0">
                <a:latin typeface="Ubuntu"/>
              </a:rPr>
              <a:t/>
            </a:r>
            <a:br>
              <a:rPr lang="en-US" sz="2400" dirty="0" smtClean="0">
                <a:latin typeface="Ubuntu"/>
              </a:rPr>
            </a:br>
            <a:r>
              <a:rPr lang="en-US" sz="2400" dirty="0" smtClean="0">
                <a:latin typeface="Ubuntu"/>
              </a:rPr>
              <a:t> Set-Cookie: SID=31d4d96e407aad42; </a:t>
            </a:r>
            <a:r>
              <a:rPr lang="en-US" sz="2400" b="1" dirty="0" smtClean="0">
                <a:latin typeface="Ubuntu"/>
              </a:rPr>
              <a:t>First-Party</a:t>
            </a:r>
            <a:endParaRPr lang="en-US" sz="2400" dirty="0">
              <a:effectLst/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32254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Ubuntu"/>
              </a:rPr>
              <a:t>Future work</a:t>
            </a:r>
            <a:endParaRPr lang="en-US" sz="3200" dirty="0">
              <a:effectLst/>
              <a:latin typeface="Ubuntu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91199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Ubuntu"/>
              </a:rPr>
              <a:t>Responsible disclosure:</a:t>
            </a:r>
          </a:p>
          <a:p>
            <a:pPr lvl="1"/>
            <a:r>
              <a:rPr lang="en-US" dirty="0" smtClean="0">
                <a:latin typeface="Ubuntu"/>
              </a:rPr>
              <a:t>Publish specific preconfigured Rupture targets – Gmail, Facebook, etc.</a:t>
            </a:r>
          </a:p>
          <a:p>
            <a:pPr lvl="1"/>
            <a:r>
              <a:rPr lang="en-US" dirty="0" smtClean="0">
                <a:latin typeface="Ubuntu"/>
              </a:rPr>
              <a:t>In coordination with web app developers</a:t>
            </a:r>
          </a:p>
          <a:p>
            <a:r>
              <a:rPr lang="en-US" sz="2400" dirty="0" smtClean="0">
                <a:latin typeface="Ubuntu"/>
              </a:rPr>
              <a:t>Implement First-Party cookies in Firefox and other browsers</a:t>
            </a:r>
          </a:p>
          <a:p>
            <a:r>
              <a:rPr lang="en-US" sz="2400" dirty="0" smtClean="0">
                <a:latin typeface="Ubuntu"/>
              </a:rPr>
              <a:t>Extend Rupture with other attacks: CRIME, etc.</a:t>
            </a:r>
          </a:p>
          <a:p>
            <a:r>
              <a:rPr lang="en-US" sz="2400" dirty="0" smtClean="0">
                <a:latin typeface="Ubuntu"/>
              </a:rPr>
              <a:t>Implement SPDY support for Rupture</a:t>
            </a:r>
          </a:p>
          <a:p>
            <a:r>
              <a:rPr lang="en-US" sz="2400" dirty="0" smtClean="0">
                <a:latin typeface="Ubuntu"/>
              </a:rPr>
              <a:t>Backtracking</a:t>
            </a:r>
          </a:p>
          <a:p>
            <a:r>
              <a:rPr lang="en-US" sz="2400" dirty="0" smtClean="0">
                <a:latin typeface="Ubuntu"/>
              </a:rPr>
              <a:t>Come help us make Rupture better – many bugs on GitHub</a:t>
            </a:r>
          </a:p>
        </p:txBody>
      </p:sp>
    </p:spTree>
    <p:extLst>
      <p:ext uri="{BB962C8B-B14F-4D97-AF65-F5344CB8AC3E}">
        <p14:creationId xmlns:p14="http://schemas.microsoft.com/office/powerpoint/2010/main" val="292107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Ubuntu"/>
              </a:rPr>
              <a:t>Key takeaways</a:t>
            </a:r>
            <a:endParaRPr lang="en-US" sz="3200" dirty="0">
              <a:effectLst/>
              <a:latin typeface="Ubuntu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91199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Ubuntu"/>
              </a:rPr>
              <a:t>HTTPS + </a:t>
            </a:r>
            <a:r>
              <a:rPr lang="en-US" sz="2400" dirty="0" err="1" smtClean="0">
                <a:latin typeface="Ubuntu"/>
              </a:rPr>
              <a:t>gzip</a:t>
            </a:r>
            <a:r>
              <a:rPr lang="en-US" sz="2400" dirty="0" smtClean="0">
                <a:latin typeface="Ubuntu"/>
              </a:rPr>
              <a:t> = </a:t>
            </a:r>
            <a:r>
              <a:rPr lang="en-US" sz="2400" b="1" dirty="0" smtClean="0">
                <a:latin typeface="Ubuntu"/>
              </a:rPr>
              <a:t>broken</a:t>
            </a:r>
            <a:endParaRPr lang="en-US" sz="2400" dirty="0" smtClean="0">
              <a:latin typeface="Ubuntu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Ubuntu"/>
              </a:rPr>
              <a:t>Rupture framework is live – </a:t>
            </a:r>
            <a:r>
              <a:rPr lang="en-US" sz="2400" b="1" dirty="0" smtClean="0">
                <a:latin typeface="Ubuntu"/>
              </a:rPr>
              <a:t>attacks are easy</a:t>
            </a:r>
            <a:endParaRPr lang="en-US" sz="2400" dirty="0" smtClean="0">
              <a:latin typeface="Ubuntu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Ubuntu"/>
              </a:rPr>
              <a:t>Enable </a:t>
            </a:r>
            <a:r>
              <a:rPr lang="en-US" sz="2400" b="1" dirty="0" smtClean="0">
                <a:latin typeface="Ubuntu"/>
              </a:rPr>
              <a:t>first-party cookies </a:t>
            </a:r>
            <a:r>
              <a:rPr lang="en-US" sz="2400" dirty="0" smtClean="0">
                <a:latin typeface="Ubuntu"/>
              </a:rPr>
              <a:t>on your web app</a:t>
            </a:r>
            <a:endParaRPr lang="en-US" sz="2400" dirty="0"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376188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4000" y="1999019"/>
            <a:ext cx="1148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800" dirty="0">
                <a:solidFill>
                  <a:srgbClr val="000000"/>
                </a:solidFill>
                <a:latin typeface="Ubuntu"/>
              </a:rPr>
              <a:t>Thank you! Questions?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4000" y="3772600"/>
            <a:ext cx="1158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>
                <a:solidFill>
                  <a:srgbClr val="000000"/>
                </a:solidFill>
                <a:latin typeface="Ubuntu"/>
              </a:rPr>
              <a:t>https://</a:t>
            </a:r>
            <a:r>
              <a:rPr lang="en-US" sz="3200" smtClean="0">
                <a:solidFill>
                  <a:srgbClr val="000000"/>
                </a:solidFill>
                <a:latin typeface="Ubuntu"/>
              </a:rPr>
              <a:t>dimkarakostas.com</a:t>
            </a:r>
            <a:endParaRPr lang="en-US" sz="3200" dirty="0">
              <a:solidFill>
                <a:srgbClr val="000000"/>
              </a:solidFill>
              <a:latin typeface="Ubuntu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4000" y="4411550"/>
            <a:ext cx="11582400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67" dirty="0">
                <a:solidFill>
                  <a:srgbClr val="000000"/>
                </a:solidFill>
                <a:latin typeface="Ubuntu"/>
              </a:rPr>
              <a:t>DF46 7AFF 3398 BB31 CEA7 1E77 F896 1969 A339 D2E9</a:t>
            </a:r>
          </a:p>
        </p:txBody>
      </p:sp>
      <p:pic>
        <p:nvPicPr>
          <p:cNvPr id="9" name="Picture 4" descr="https://lh3.googleusercontent.com/5tONAg3dGylIdIGx1PTxNMpq0LCsQAgaOR7fUKkMmWrM9oawlJKoUy6sZLLtmHjvHVmXfsiFfwKFlYof_iHtP_VLitMJ6nbU9SaLDcRkH2Jk_Xo34WkHcT0ot97_cCcIOoyH_ah06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033" y="5938909"/>
            <a:ext cx="956733" cy="334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00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algn="ctr"/>
            <a:r>
              <a:rPr lang="en-US" sz="3200" dirty="0" smtClean="0">
                <a:latin typeface="Ubuntu"/>
              </a:rPr>
              <a:t>Length leaks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200" dirty="0" smtClean="0">
                <a:latin typeface="Ubuntu"/>
              </a:rPr>
              <a:t>|E(A)| &lt; |E(B)| ⇔ |A| &lt; |B|</a:t>
            </a:r>
            <a:endParaRPr lang="en-US" sz="3200" dirty="0" smtClean="0">
              <a:effectLst/>
              <a:latin typeface="Ubuntu"/>
            </a:endParaRPr>
          </a:p>
          <a:p>
            <a:pPr marL="342900" indent="-342900" algn="ctr"/>
            <a:endParaRPr lang="en-US" b="1" dirty="0" smtClean="0">
              <a:latin typeface="Ubuntu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775" y="2903323"/>
            <a:ext cx="6648450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83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Ubuntu"/>
              </a:rPr>
              <a:t>Let’s attack Gmail</a:t>
            </a:r>
            <a:endParaRPr lang="en-US" sz="3200" dirty="0">
              <a:effectLst/>
              <a:latin typeface="Ubuntu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/>
            <a:r>
              <a:rPr lang="en-US" b="1" dirty="0" smtClean="0">
                <a:latin typeface="Ubuntu"/>
              </a:rPr>
              <a:t>m.gmail.com </a:t>
            </a:r>
            <a:r>
              <a:rPr lang="en-US" dirty="0" smtClean="0">
                <a:latin typeface="Ubuntu"/>
              </a:rPr>
              <a:t>mobile Gmail view</a:t>
            </a:r>
            <a:endParaRPr lang="en-US" b="1" dirty="0" smtClean="0">
              <a:latin typeface="Ubuntu"/>
            </a:endParaRPr>
          </a:p>
          <a:p>
            <a:pPr marL="342900" indent="-342900"/>
            <a:r>
              <a:rPr lang="en-US" dirty="0" smtClean="0">
                <a:latin typeface="Ubuntu"/>
              </a:rPr>
              <a:t>Mobile search functionality uses HTTP POST</a:t>
            </a:r>
            <a:br>
              <a:rPr lang="en-US" dirty="0" smtClean="0">
                <a:latin typeface="Ubuntu"/>
              </a:rPr>
            </a:br>
            <a:r>
              <a:rPr lang="en-US" dirty="0" smtClean="0">
                <a:latin typeface="Ubuntu"/>
              </a:rPr>
              <a:t>– but HTTP GET still works :)</a:t>
            </a:r>
          </a:p>
          <a:p>
            <a:pPr marL="342900" indent="-342900"/>
            <a:r>
              <a:rPr lang="en-US" dirty="0" smtClean="0">
                <a:latin typeface="Ubuntu"/>
              </a:rPr>
              <a:t>CSRF token included in response – valid for all of Gmail</a:t>
            </a:r>
            <a:endParaRPr lang="en-US" dirty="0">
              <a:latin typeface="Ubuntu"/>
            </a:endParaRPr>
          </a:p>
        </p:txBody>
      </p:sp>
      <p:pic>
        <p:nvPicPr>
          <p:cNvPr id="4" name="Picture 4" descr="https://lh6.googleusercontent.com/QZc9WsJv3SwAajo-Fk-241nuNco5ksxjRwqSQzkNvFxVDWP9uCaOIh0afds_1QzHX7a4Of5Uc812QTIWyFkIsohicWVHcyK8fJglniGeT06xXU04r_lK2SoOv0kmuPjavbHKUaQUb1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217" y="3795068"/>
            <a:ext cx="5778843" cy="270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23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lh6.googleusercontent.com/abdBbKKnNyB7V9rz0Ge_KmTD0NJerGykqY6RvViKhjv9-eVgZOKv7Fuv1egiMBiXqJ6oHPI19iLPj8pT07K9y7Jkz91kzUzLUnLB5ls12x4O7u4fg9hP5RafA0ty6hgdbaRr1yZU71Q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566" y="2149559"/>
            <a:ext cx="9773815" cy="2480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lh3.googleusercontent.com/9dTQOBQiHFmELhAGuLgdvF2yFHWKHdWCqbEefrblN_EAGPSRnxjpGDs1tbamyzh-4rC_MEEm-SM-d8O3gO7zX_P8KwhvJOXNLlRR5M6kD59C1fnS9Ql-uoVK-h18uNsoYFzXuPH31U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610" y="1692361"/>
            <a:ext cx="9781913" cy="40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50899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lh6.googleusercontent.com/abdBbKKnNyB7V9rz0Ge_KmTD0NJerGykqY6RvViKhjv9-eVgZOKv7Fuv1egiMBiXqJ6oHPI19iLPj8pT07K9y7Jkz91kzUzLUnLB5ls12x4O7u4fg9hP5RafA0ty6hgdbaRr1yZU71Q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566" y="2149559"/>
            <a:ext cx="9773815" cy="2480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lh3.googleusercontent.com/9dTQOBQiHFmELhAGuLgdvF2yFHWKHdWCqbEefrblN_EAGPSRnxjpGDs1tbamyzh-4rC_MEEm-SM-d8O3gO7zX_P8KwhvJOXNLlRR5M6kD59C1fnS9Ql-uoVK-h18uNsoYFzXuPH31U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610" y="1692361"/>
            <a:ext cx="9781913" cy="40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756821" y="95045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Ubuntu"/>
              </a:rPr>
              <a:t>Noise</a:t>
            </a:r>
            <a:endParaRPr lang="el-GR" sz="3200" b="1" dirty="0">
              <a:solidFill>
                <a:srgbClr val="00B050"/>
              </a:solidFill>
              <a:latin typeface="Ubuntu"/>
            </a:endParaRPr>
          </a:p>
        </p:txBody>
      </p:sp>
      <p:sp>
        <p:nvSpPr>
          <p:cNvPr id="8" name="Oval 7"/>
          <p:cNvSpPr/>
          <p:nvPr/>
        </p:nvSpPr>
        <p:spPr>
          <a:xfrm>
            <a:off x="8361405" y="1622668"/>
            <a:ext cx="1919417" cy="62126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53104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</TotalTime>
  <Words>1189</Words>
  <Application>Microsoft Office PowerPoint</Application>
  <PresentationFormat>Widescreen</PresentationFormat>
  <Paragraphs>278</Paragraphs>
  <Slides>56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3" baseType="lpstr">
      <vt:lpstr>Arial</vt:lpstr>
      <vt:lpstr>Calibri</vt:lpstr>
      <vt:lpstr>Calibri Light</vt:lpstr>
      <vt:lpstr>Consolas</vt:lpstr>
      <vt:lpstr>Lucida Grande</vt:lpstr>
      <vt:lpstr>Ubuntu</vt:lpstr>
      <vt:lpstr>Office Theme</vt:lpstr>
      <vt:lpstr>Rupture</vt:lpstr>
      <vt:lpstr>HTTPS is broken</vt:lpstr>
      <vt:lpstr>Overview</vt:lpstr>
      <vt:lpstr>Compression side-channel attacks</vt:lpstr>
      <vt:lpstr>PowerPoint Presentation</vt:lpstr>
      <vt:lpstr>Length leaks</vt:lpstr>
      <vt:lpstr>Let’s attack Gmail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Original BREACH</vt:lpstr>
      <vt:lpstr>PowerPoint Presentation</vt:lpstr>
      <vt:lpstr>Our contributions</vt:lpstr>
      <vt:lpstr>Alternative secrets</vt:lpstr>
      <vt:lpstr>PowerPoint Presentation</vt:lpstr>
      <vt:lpstr>Noise generators</vt:lpstr>
      <vt:lpstr>Statistical methods</vt:lpstr>
      <vt:lpstr>Statistical methods against block ciphers</vt:lpstr>
      <vt:lpstr>Block alignment with artificial noise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Optimizations overview</vt:lpstr>
      <vt:lpstr>Binary search in alphabet space</vt:lpstr>
      <vt:lpstr>Request soup</vt:lpstr>
      <vt:lpstr>Browser parallelization</vt:lpstr>
      <vt:lpstr>Statistically expected* runtime</vt:lpstr>
      <vt:lpstr>PowerPoint Presentation</vt:lpstr>
      <vt:lpstr>A framework to break HTTPS</vt:lpstr>
      <vt:lpstr>Rupture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Robust, persistent command &amp; control</vt:lpstr>
      <vt:lpstr>PowerPoint Presentation</vt:lpstr>
      <vt:lpstr>PowerPoint Presentation</vt:lpstr>
      <vt:lpstr>First-party cookies</vt:lpstr>
      <vt:lpstr>Future work</vt:lpstr>
      <vt:lpstr>Key takeaways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Rupture</dc:title>
  <dc:creator>Jim .</dc:creator>
  <cp:lastModifiedBy>Jim .</cp:lastModifiedBy>
  <cp:revision>121</cp:revision>
  <dcterms:created xsi:type="dcterms:W3CDTF">2016-04-14T08:51:26Z</dcterms:created>
  <dcterms:modified xsi:type="dcterms:W3CDTF">2016-04-17T08:49:28Z</dcterms:modified>
</cp:coreProperties>
</file>